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5"/>
  </p:notesMasterIdLst>
  <p:handoutMasterIdLst>
    <p:handoutMasterId r:id="rId26"/>
  </p:handoutMasterIdLst>
  <p:sldIdLst>
    <p:sldId id="289" r:id="rId2"/>
    <p:sldId id="290" r:id="rId3"/>
    <p:sldId id="302" r:id="rId4"/>
    <p:sldId id="313" r:id="rId5"/>
    <p:sldId id="312" r:id="rId6"/>
    <p:sldId id="305" r:id="rId7"/>
    <p:sldId id="308" r:id="rId8"/>
    <p:sldId id="291" r:id="rId9"/>
    <p:sldId id="310" r:id="rId10"/>
    <p:sldId id="300" r:id="rId11"/>
    <p:sldId id="301" r:id="rId12"/>
    <p:sldId id="309" r:id="rId13"/>
    <p:sldId id="297" r:id="rId14"/>
    <p:sldId id="296" r:id="rId15"/>
    <p:sldId id="299" r:id="rId16"/>
    <p:sldId id="298" r:id="rId17"/>
    <p:sldId id="292" r:id="rId18"/>
    <p:sldId id="294" r:id="rId19"/>
    <p:sldId id="293" r:id="rId20"/>
    <p:sldId id="295" r:id="rId21"/>
    <p:sldId id="306" r:id="rId22"/>
    <p:sldId id="311" r:id="rId23"/>
    <p:sldId id="303" r:id="rId24"/>
  </p:sldIdLst>
  <p:sldSz cx="9144000" cy="6858000" type="screen4x3"/>
  <p:notesSz cx="6769100" cy="9906000"/>
  <p:defaultTextStyle>
    <a:defPPr>
      <a:defRPr lang="de-A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C6"/>
    <a:srgbClr val="990099"/>
    <a:srgbClr val="FF0000"/>
    <a:srgbClr val="FF9900"/>
    <a:srgbClr val="FFFF00"/>
    <a:srgbClr val="996633"/>
    <a:srgbClr val="009900"/>
    <a:srgbClr val="0000FF"/>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0117" autoAdjust="0"/>
  </p:normalViewPr>
  <p:slideViewPr>
    <p:cSldViewPr>
      <p:cViewPr varScale="1">
        <p:scale>
          <a:sx n="54" d="100"/>
          <a:sy n="54" d="100"/>
        </p:scale>
        <p:origin x="-161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F4FBFE-C2FF-4636-9DE1-99E56BCE864B}"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de-AT"/>
        </a:p>
      </dgm:t>
    </dgm:pt>
    <dgm:pt modelId="{306B90FC-FFAC-4330-9CE4-2300E7CF414A}">
      <dgm:prSet phldrT="[Text]" custT="1"/>
      <dgm:spPr/>
      <dgm:t>
        <a:bodyPr/>
        <a:lstStyle/>
        <a:p>
          <a:r>
            <a:rPr lang="en-US" sz="1800" noProof="0" dirty="0" smtClean="0"/>
            <a:t>Modality 1</a:t>
          </a:r>
          <a:endParaRPr lang="en-US" sz="1800" noProof="0" dirty="0"/>
        </a:p>
      </dgm:t>
    </dgm:pt>
    <dgm:pt modelId="{32119252-8797-40E1-8CAE-603DD7313ED7}" type="parTrans" cxnId="{83FBD290-68C6-4387-9561-7537F5F810CE}">
      <dgm:prSet/>
      <dgm:spPr/>
      <dgm:t>
        <a:bodyPr/>
        <a:lstStyle/>
        <a:p>
          <a:endParaRPr lang="de-AT"/>
        </a:p>
      </dgm:t>
    </dgm:pt>
    <dgm:pt modelId="{2E962C22-D518-4460-9868-0357BF5D80AF}" type="sibTrans" cxnId="{83FBD290-68C6-4387-9561-7537F5F810CE}">
      <dgm:prSet/>
      <dgm:spPr/>
      <dgm:t>
        <a:bodyPr/>
        <a:lstStyle/>
        <a:p>
          <a:endParaRPr lang="de-AT"/>
        </a:p>
      </dgm:t>
    </dgm:pt>
    <dgm:pt modelId="{BB2215E1-9FA5-484C-BC68-E4CA079CEB3B}">
      <dgm:prSet phldrT="[Text]"/>
      <dgm:spPr/>
      <dgm:t>
        <a:bodyPr/>
        <a:lstStyle/>
        <a:p>
          <a:r>
            <a:rPr lang="en-US" noProof="0" smtClean="0"/>
            <a:t>Modality 2</a:t>
          </a:r>
          <a:endParaRPr lang="en-US" noProof="0"/>
        </a:p>
      </dgm:t>
    </dgm:pt>
    <dgm:pt modelId="{0D39560E-DCC2-4C4F-892D-537D7E9656F6}" type="parTrans" cxnId="{1FFF0B54-FCC2-4E79-9DC2-762D5CCEF1B8}">
      <dgm:prSet/>
      <dgm:spPr/>
      <dgm:t>
        <a:bodyPr/>
        <a:lstStyle/>
        <a:p>
          <a:endParaRPr lang="de-AT"/>
        </a:p>
      </dgm:t>
    </dgm:pt>
    <dgm:pt modelId="{4C09B006-1C1F-4207-B752-5C8227E8A87B}" type="sibTrans" cxnId="{1FFF0B54-FCC2-4E79-9DC2-762D5CCEF1B8}">
      <dgm:prSet/>
      <dgm:spPr/>
      <dgm:t>
        <a:bodyPr/>
        <a:lstStyle/>
        <a:p>
          <a:endParaRPr lang="de-AT"/>
        </a:p>
      </dgm:t>
    </dgm:pt>
    <dgm:pt modelId="{93023C84-C986-4988-9E95-4725BADB36D0}">
      <dgm:prSet phldrT="[Text]" custT="1"/>
      <dgm:spPr/>
      <dgm:t>
        <a:bodyPr/>
        <a:lstStyle/>
        <a:p>
          <a:r>
            <a:rPr lang="en-US" sz="2400" noProof="0" dirty="0" smtClean="0"/>
            <a:t>Diagnosis</a:t>
          </a:r>
          <a:endParaRPr lang="en-US" sz="2400" noProof="0" dirty="0"/>
        </a:p>
      </dgm:t>
    </dgm:pt>
    <dgm:pt modelId="{15092F90-01B1-4E2F-A94E-5253E2642A80}" type="parTrans" cxnId="{C0BA391C-4AA3-4FC2-A1EC-F5E6ABD50900}">
      <dgm:prSet/>
      <dgm:spPr/>
      <dgm:t>
        <a:bodyPr/>
        <a:lstStyle/>
        <a:p>
          <a:endParaRPr lang="de-AT"/>
        </a:p>
      </dgm:t>
    </dgm:pt>
    <dgm:pt modelId="{1BDE6DB2-8D26-44BD-A9F5-3E7D78FC7324}" type="sibTrans" cxnId="{C0BA391C-4AA3-4FC2-A1EC-F5E6ABD50900}">
      <dgm:prSet/>
      <dgm:spPr/>
      <dgm:t>
        <a:bodyPr/>
        <a:lstStyle/>
        <a:p>
          <a:endParaRPr lang="de-AT"/>
        </a:p>
      </dgm:t>
    </dgm:pt>
    <dgm:pt modelId="{8EBBC69E-B699-4977-B0BD-9635FAF0BBC1}" type="pres">
      <dgm:prSet presAssocID="{FBF4FBFE-C2FF-4636-9DE1-99E56BCE864B}" presName="Name0" presStyleCnt="0">
        <dgm:presLayoutVars>
          <dgm:chMax val="4"/>
          <dgm:resizeHandles val="exact"/>
        </dgm:presLayoutVars>
      </dgm:prSet>
      <dgm:spPr/>
      <dgm:t>
        <a:bodyPr/>
        <a:lstStyle/>
        <a:p>
          <a:endParaRPr lang="de-DE"/>
        </a:p>
      </dgm:t>
    </dgm:pt>
    <dgm:pt modelId="{B1CC1AAD-22FA-4413-B7AF-C3DA87C56CA4}" type="pres">
      <dgm:prSet presAssocID="{FBF4FBFE-C2FF-4636-9DE1-99E56BCE864B}" presName="ellipse" presStyleLbl="trBgShp" presStyleIdx="0" presStyleCnt="1" custScaleX="125680" custScaleY="175874" custLinFactNeighborX="153" custLinFactNeighborY="-78318"/>
      <dgm:spPr/>
      <dgm:t>
        <a:bodyPr/>
        <a:lstStyle/>
        <a:p>
          <a:endParaRPr lang="en-US"/>
        </a:p>
      </dgm:t>
    </dgm:pt>
    <dgm:pt modelId="{E8419B18-807B-43A9-8CFC-3EA30AEA101A}" type="pres">
      <dgm:prSet presAssocID="{FBF4FBFE-C2FF-4636-9DE1-99E56BCE864B}" presName="arrow1" presStyleLbl="fgShp" presStyleIdx="0" presStyleCnt="1" custScaleY="166274" custLinFactY="73249" custLinFactNeighborY="100000"/>
      <dgm:spPr/>
    </dgm:pt>
    <dgm:pt modelId="{26F8EE45-18D6-44EF-B64A-D4FB58A69EAF}" type="pres">
      <dgm:prSet presAssocID="{FBF4FBFE-C2FF-4636-9DE1-99E56BCE864B}" presName="rectangle" presStyleLbl="revTx" presStyleIdx="0" presStyleCnt="1" custLinFactY="3066" custLinFactNeighborY="100000">
        <dgm:presLayoutVars>
          <dgm:bulletEnabled val="1"/>
        </dgm:presLayoutVars>
      </dgm:prSet>
      <dgm:spPr/>
      <dgm:t>
        <a:bodyPr/>
        <a:lstStyle/>
        <a:p>
          <a:endParaRPr lang="de-DE"/>
        </a:p>
      </dgm:t>
    </dgm:pt>
    <dgm:pt modelId="{24097D45-8AED-4E98-B538-AA5DF9EFA9E9}" type="pres">
      <dgm:prSet presAssocID="{BB2215E1-9FA5-484C-BC68-E4CA079CEB3B}" presName="item1" presStyleLbl="node1" presStyleIdx="0" presStyleCnt="2" custScaleX="153593" custScaleY="147339" custLinFactY="-67757" custLinFactNeighborX="71865" custLinFactNeighborY="-100000">
        <dgm:presLayoutVars>
          <dgm:bulletEnabled val="1"/>
        </dgm:presLayoutVars>
      </dgm:prSet>
      <dgm:spPr/>
      <dgm:t>
        <a:bodyPr/>
        <a:lstStyle/>
        <a:p>
          <a:endParaRPr lang="de-AT"/>
        </a:p>
      </dgm:t>
    </dgm:pt>
    <dgm:pt modelId="{251AC0E9-7D37-4B7F-9DAB-A2E472333D67}" type="pres">
      <dgm:prSet presAssocID="{93023C84-C986-4988-9E95-4725BADB36D0}" presName="item2" presStyleLbl="node1" presStyleIdx="1" presStyleCnt="2" custScaleX="143398" custScaleY="147338" custLinFactNeighborX="-25054" custLinFactNeighborY="-92735">
        <dgm:presLayoutVars>
          <dgm:bulletEnabled val="1"/>
        </dgm:presLayoutVars>
      </dgm:prSet>
      <dgm:spPr/>
      <dgm:t>
        <a:bodyPr/>
        <a:lstStyle/>
        <a:p>
          <a:endParaRPr lang="de-DE"/>
        </a:p>
      </dgm:t>
    </dgm:pt>
    <dgm:pt modelId="{20EC2B69-4657-448D-AD9B-F6864D0A68A0}" type="pres">
      <dgm:prSet presAssocID="{FBF4FBFE-C2FF-4636-9DE1-99E56BCE864B}" presName="funnel" presStyleLbl="trAlignAcc1" presStyleIdx="0" presStyleCnt="1" custScaleX="126619" custScaleY="169323" custLinFactNeighborX="333" custLinFactNeighborY="-14958"/>
      <dgm:spPr/>
      <dgm:t>
        <a:bodyPr/>
        <a:lstStyle/>
        <a:p>
          <a:endParaRPr lang="en-US"/>
        </a:p>
      </dgm:t>
    </dgm:pt>
  </dgm:ptLst>
  <dgm:cxnLst>
    <dgm:cxn modelId="{7555AC2E-BB82-4F53-B31C-CBE8A4EF9E9B}" type="presOf" srcId="{FBF4FBFE-C2FF-4636-9DE1-99E56BCE864B}" destId="{8EBBC69E-B699-4977-B0BD-9635FAF0BBC1}" srcOrd="0" destOrd="0" presId="urn:microsoft.com/office/officeart/2005/8/layout/funnel1"/>
    <dgm:cxn modelId="{1FFF0B54-FCC2-4E79-9DC2-762D5CCEF1B8}" srcId="{FBF4FBFE-C2FF-4636-9DE1-99E56BCE864B}" destId="{BB2215E1-9FA5-484C-BC68-E4CA079CEB3B}" srcOrd="1" destOrd="0" parTransId="{0D39560E-DCC2-4C4F-892D-537D7E9656F6}" sibTransId="{4C09B006-1C1F-4207-B752-5C8227E8A87B}"/>
    <dgm:cxn modelId="{86CF0352-ECDE-4015-A4C2-49FD4D4B36B0}" type="presOf" srcId="{BB2215E1-9FA5-484C-BC68-E4CA079CEB3B}" destId="{24097D45-8AED-4E98-B538-AA5DF9EFA9E9}" srcOrd="0" destOrd="0" presId="urn:microsoft.com/office/officeart/2005/8/layout/funnel1"/>
    <dgm:cxn modelId="{83FBD290-68C6-4387-9561-7537F5F810CE}" srcId="{FBF4FBFE-C2FF-4636-9DE1-99E56BCE864B}" destId="{306B90FC-FFAC-4330-9CE4-2300E7CF414A}" srcOrd="0" destOrd="0" parTransId="{32119252-8797-40E1-8CAE-603DD7313ED7}" sibTransId="{2E962C22-D518-4460-9868-0357BF5D80AF}"/>
    <dgm:cxn modelId="{3B9DAA85-8129-4F38-B664-9957D5B0B5B6}" type="presOf" srcId="{93023C84-C986-4988-9E95-4725BADB36D0}" destId="{26F8EE45-18D6-44EF-B64A-D4FB58A69EAF}" srcOrd="0" destOrd="0" presId="urn:microsoft.com/office/officeart/2005/8/layout/funnel1"/>
    <dgm:cxn modelId="{C0BA391C-4AA3-4FC2-A1EC-F5E6ABD50900}" srcId="{FBF4FBFE-C2FF-4636-9DE1-99E56BCE864B}" destId="{93023C84-C986-4988-9E95-4725BADB36D0}" srcOrd="2" destOrd="0" parTransId="{15092F90-01B1-4E2F-A94E-5253E2642A80}" sibTransId="{1BDE6DB2-8D26-44BD-A9F5-3E7D78FC7324}"/>
    <dgm:cxn modelId="{5002C310-B994-400B-8305-3647CCDDBD24}" type="presOf" srcId="{306B90FC-FFAC-4330-9CE4-2300E7CF414A}" destId="{251AC0E9-7D37-4B7F-9DAB-A2E472333D67}" srcOrd="0" destOrd="0" presId="urn:microsoft.com/office/officeart/2005/8/layout/funnel1"/>
    <dgm:cxn modelId="{EF782A05-A6AB-44E5-A4BC-675A2AC19A31}" type="presParOf" srcId="{8EBBC69E-B699-4977-B0BD-9635FAF0BBC1}" destId="{B1CC1AAD-22FA-4413-B7AF-C3DA87C56CA4}" srcOrd="0" destOrd="0" presId="urn:microsoft.com/office/officeart/2005/8/layout/funnel1"/>
    <dgm:cxn modelId="{6FDD3986-61E7-4575-81FC-1708E69A11CA}" type="presParOf" srcId="{8EBBC69E-B699-4977-B0BD-9635FAF0BBC1}" destId="{E8419B18-807B-43A9-8CFC-3EA30AEA101A}" srcOrd="1" destOrd="0" presId="urn:microsoft.com/office/officeart/2005/8/layout/funnel1"/>
    <dgm:cxn modelId="{D32AB1E8-A175-4053-B7FB-8338C6741CD8}" type="presParOf" srcId="{8EBBC69E-B699-4977-B0BD-9635FAF0BBC1}" destId="{26F8EE45-18D6-44EF-B64A-D4FB58A69EAF}" srcOrd="2" destOrd="0" presId="urn:microsoft.com/office/officeart/2005/8/layout/funnel1"/>
    <dgm:cxn modelId="{88B370C3-A555-427C-9E75-2951D8D6523A}" type="presParOf" srcId="{8EBBC69E-B699-4977-B0BD-9635FAF0BBC1}" destId="{24097D45-8AED-4E98-B538-AA5DF9EFA9E9}" srcOrd="3" destOrd="0" presId="urn:microsoft.com/office/officeart/2005/8/layout/funnel1"/>
    <dgm:cxn modelId="{36538E78-7F89-4843-A447-99E6DD00261D}" type="presParOf" srcId="{8EBBC69E-B699-4977-B0BD-9635FAF0BBC1}" destId="{251AC0E9-7D37-4B7F-9DAB-A2E472333D67}" srcOrd="4" destOrd="0" presId="urn:microsoft.com/office/officeart/2005/8/layout/funnel1"/>
    <dgm:cxn modelId="{CE296FD9-F314-4DA7-88CC-11854B7B2522}" type="presParOf" srcId="{8EBBC69E-B699-4977-B0BD-9635FAF0BBC1}" destId="{20EC2B69-4657-448D-AD9B-F6864D0A68A0}" srcOrd="5" destOrd="0" presId="urn:microsoft.com/office/officeart/2005/8/layout/funnel1"/>
  </dgm:cxnLst>
  <dgm:bg/>
  <dgm:whole/>
</dgm:dataModel>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327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AT"/>
          </a:p>
        </p:txBody>
      </p:sp>
      <p:sp>
        <p:nvSpPr>
          <p:cNvPr id="3075" name="Rectangle 3"/>
          <p:cNvSpPr>
            <a:spLocks noGrp="1" noChangeArrowheads="1"/>
          </p:cNvSpPr>
          <p:nvPr>
            <p:ph type="dt" sz="quarter" idx="1"/>
          </p:nvPr>
        </p:nvSpPr>
        <p:spPr bwMode="auto">
          <a:xfrm>
            <a:off x="3834257" y="0"/>
            <a:ext cx="293327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AT"/>
          </a:p>
        </p:txBody>
      </p:sp>
      <p:sp>
        <p:nvSpPr>
          <p:cNvPr id="3076" name="Rectangle 4"/>
          <p:cNvSpPr>
            <a:spLocks noGrp="1" noChangeArrowheads="1"/>
          </p:cNvSpPr>
          <p:nvPr>
            <p:ph type="ftr" sz="quarter" idx="2"/>
          </p:nvPr>
        </p:nvSpPr>
        <p:spPr bwMode="auto">
          <a:xfrm>
            <a:off x="0" y="9408981"/>
            <a:ext cx="293327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AT"/>
          </a:p>
        </p:txBody>
      </p:sp>
      <p:sp>
        <p:nvSpPr>
          <p:cNvPr id="3077" name="Rectangle 5"/>
          <p:cNvSpPr>
            <a:spLocks noGrp="1" noChangeArrowheads="1"/>
          </p:cNvSpPr>
          <p:nvPr>
            <p:ph type="sldNum" sz="quarter" idx="3"/>
          </p:nvPr>
        </p:nvSpPr>
        <p:spPr bwMode="auto">
          <a:xfrm>
            <a:off x="3834257" y="9408981"/>
            <a:ext cx="293327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22C80DD-BD0B-4844-BA7E-50E2F3439705}" type="slidenum">
              <a:rPr lang="de-AT"/>
              <a:pPr/>
              <a:t>‹Nr.›</a:t>
            </a:fld>
            <a:endParaRPr lang="de-A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3327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AT"/>
          </a:p>
        </p:txBody>
      </p:sp>
      <p:sp>
        <p:nvSpPr>
          <p:cNvPr id="4099" name="Rectangle 3"/>
          <p:cNvSpPr>
            <a:spLocks noGrp="1" noChangeArrowheads="1"/>
          </p:cNvSpPr>
          <p:nvPr>
            <p:ph type="dt" idx="1"/>
          </p:nvPr>
        </p:nvSpPr>
        <p:spPr bwMode="auto">
          <a:xfrm>
            <a:off x="3834257" y="0"/>
            <a:ext cx="293327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AT"/>
          </a:p>
        </p:txBody>
      </p:sp>
      <p:sp>
        <p:nvSpPr>
          <p:cNvPr id="4100" name="Rectangle 4"/>
          <p:cNvSpPr>
            <a:spLocks noGrp="1" noRot="1" noChangeAspect="1" noChangeArrowheads="1" noTextEdit="1"/>
          </p:cNvSpPr>
          <p:nvPr>
            <p:ph type="sldImg" idx="2"/>
          </p:nvPr>
        </p:nvSpPr>
        <p:spPr bwMode="auto">
          <a:xfrm>
            <a:off x="908050" y="742950"/>
            <a:ext cx="4953000" cy="37147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76910" y="4705350"/>
            <a:ext cx="541528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AT" smtClean="0"/>
              <a:t>Click to edit Master text styles</a:t>
            </a:r>
          </a:p>
          <a:p>
            <a:pPr lvl="1"/>
            <a:r>
              <a:rPr lang="de-AT" smtClean="0"/>
              <a:t>Second level</a:t>
            </a:r>
          </a:p>
          <a:p>
            <a:pPr lvl="2"/>
            <a:r>
              <a:rPr lang="de-AT" smtClean="0"/>
              <a:t>Third level</a:t>
            </a:r>
          </a:p>
          <a:p>
            <a:pPr lvl="3"/>
            <a:r>
              <a:rPr lang="de-AT" smtClean="0"/>
              <a:t>Fourth level</a:t>
            </a:r>
          </a:p>
          <a:p>
            <a:pPr lvl="4"/>
            <a:r>
              <a:rPr lang="de-AT" smtClean="0"/>
              <a:t>Fifth level</a:t>
            </a:r>
          </a:p>
        </p:txBody>
      </p:sp>
      <p:sp>
        <p:nvSpPr>
          <p:cNvPr id="4102" name="Rectangle 6"/>
          <p:cNvSpPr>
            <a:spLocks noGrp="1" noChangeArrowheads="1"/>
          </p:cNvSpPr>
          <p:nvPr>
            <p:ph type="ftr" sz="quarter" idx="4"/>
          </p:nvPr>
        </p:nvSpPr>
        <p:spPr bwMode="auto">
          <a:xfrm>
            <a:off x="0" y="9408981"/>
            <a:ext cx="293327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AT"/>
          </a:p>
        </p:txBody>
      </p:sp>
      <p:sp>
        <p:nvSpPr>
          <p:cNvPr id="4103" name="Rectangle 7"/>
          <p:cNvSpPr>
            <a:spLocks noGrp="1" noChangeArrowheads="1"/>
          </p:cNvSpPr>
          <p:nvPr>
            <p:ph type="sldNum" sz="quarter" idx="5"/>
          </p:nvPr>
        </p:nvSpPr>
        <p:spPr bwMode="auto">
          <a:xfrm>
            <a:off x="3834257" y="9408981"/>
            <a:ext cx="293327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D200D44-AB91-4608-B2FD-7DF8103B35EC}" type="slidenum">
              <a:rPr lang="de-AT"/>
              <a:pPr/>
              <a:t>‹Nr.›</a:t>
            </a:fld>
            <a:endParaRPr lang="de-A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Welcome to my talk about Information-based Transfer Functions for Multimodal Visualization</a:t>
            </a:r>
            <a:r>
              <a:rPr lang="en-US" baseline="0" noProof="0" dirty="0" smtClean="0"/>
              <a:t>. My name is Martin Haidacher and I’m from the Institute of Computer Graphics and Algorithms from the Vienna University of Technology. This work was done together with Stefan Bruckner, Armin Kanitsar and Eduard Gröller.</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0</a:t>
            </a:fld>
            <a:endParaRPr lang="de-A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The goal of this processing</a:t>
            </a:r>
            <a:r>
              <a:rPr lang="en-US" baseline="0" noProof="0" dirty="0" smtClean="0"/>
              <a:t> step is to reduce the dimensionality by fusion of the two values. The fusion should be done in a way to lose as less of information as possible. Shannon defined the information content by the shown equation on the slide. It is a negative logarithmic function of the probability that a value will occur. For a combination of values from both data sets this information content can be calculated for both values. Out of these information content values a fusion factor gamma can be calculated. This gamma value is close to 0 when the second value contains less information than the first value and it is close to 1 when the first value contains less information than the second one.</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9</a:t>
            </a:fld>
            <a:endParaRPr lang="de-A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This fusion factor can then directly be used to fuse all values.</a:t>
            </a:r>
            <a:r>
              <a:rPr lang="en-US" baseline="0" noProof="0" dirty="0" smtClean="0"/>
              <a:t> The fusion of the value is done as shown in the upper equation. The lower equation explains the fusion of the gradients. </a:t>
            </a:r>
          </a:p>
          <a:p>
            <a:r>
              <a:rPr lang="en-US" baseline="0" noProof="0" dirty="0" smtClean="0"/>
              <a:t>The benefit of this fusion is that it is an automatic process with which as less as possible information is lost. If a value has a high information content in one modality then the fused value is close to this value. Therefore points with high information content remain at approximately the same position in the new fused transfer function space as they would be in the </a:t>
            </a:r>
            <a:r>
              <a:rPr lang="en-US" baseline="0" noProof="0" dirty="0" smtClean="0"/>
              <a:t>individual </a:t>
            </a:r>
            <a:r>
              <a:rPr lang="en-US" baseline="0" noProof="0" dirty="0" smtClean="0"/>
              <a:t>2D transfer function space with the intensity and gradient magnitude as the two dimensions.</a:t>
            </a:r>
          </a:p>
          <a:p>
            <a:endParaRPr lang="en-US" baseline="0" noProof="0" dirty="0" smtClean="0"/>
          </a:p>
          <a:p>
            <a:r>
              <a:rPr lang="en-US" baseline="0" noProof="0" dirty="0" smtClean="0"/>
              <a:t>The 2D histograms on the slide show the result of the fusion of a CT data set and an MRI data set. The individual 2D histograms are shown on the left. The top one comes from CT and the lower one from MRI. On the right the 2D fused histogram is shown. In this histogram still some similarities to the two individual histograms can be seen as for example some of the arcs from the CT data set. This similarity makes it easier for a user to find a transfer function if the user is already used to the 2D transfer function space in single modality visualization.</a:t>
            </a:r>
          </a:p>
        </p:txBody>
      </p:sp>
      <p:sp>
        <p:nvSpPr>
          <p:cNvPr id="4" name="Foliennummernplatzhalter 3"/>
          <p:cNvSpPr>
            <a:spLocks noGrp="1"/>
          </p:cNvSpPr>
          <p:nvPr>
            <p:ph type="sldNum" sz="quarter" idx="10"/>
          </p:nvPr>
        </p:nvSpPr>
        <p:spPr/>
        <p:txBody>
          <a:bodyPr/>
          <a:lstStyle/>
          <a:p>
            <a:fld id="{CD200D44-AB91-4608-B2FD-7DF8103B35EC}" type="slidenum">
              <a:rPr lang="de-AT" smtClean="0"/>
              <a:pPr/>
              <a:t>10</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For the data fusion we used a quantity, gamma, which is calculated</a:t>
            </a:r>
            <a:r>
              <a:rPr lang="en-US" baseline="0" noProof="0" dirty="0" smtClean="0"/>
              <a:t> as combination of the individual information </a:t>
            </a:r>
            <a:r>
              <a:rPr lang="en-US" baseline="0" noProof="0" dirty="0" smtClean="0"/>
              <a:t>content values of </a:t>
            </a:r>
            <a:r>
              <a:rPr lang="en-US" baseline="0" noProof="0" dirty="0" smtClean="0"/>
              <a:t>an intensity in both modalities. In the next step we will now also consider the information which is contained in the combined </a:t>
            </a:r>
            <a:r>
              <a:rPr lang="en-US" baseline="0" noProof="0" dirty="0" smtClean="0"/>
              <a:t>occurrence </a:t>
            </a:r>
            <a:r>
              <a:rPr lang="en-US" baseline="0" noProof="0" dirty="0" smtClean="0"/>
              <a:t>of both values together. This mutual information is then later used as additional parameter for a better </a:t>
            </a:r>
            <a:r>
              <a:rPr lang="en-US" baseline="0" noProof="0" dirty="0" smtClean="0"/>
              <a:t>separation </a:t>
            </a:r>
            <a:r>
              <a:rPr lang="en-US" baseline="0" noProof="0" dirty="0" smtClean="0"/>
              <a:t>of different tissues in the new transfer function space.</a:t>
            </a:r>
            <a:endParaRPr lang="en-US" noProof="0" dirty="0" smtClean="0"/>
          </a:p>
        </p:txBody>
      </p:sp>
      <p:sp>
        <p:nvSpPr>
          <p:cNvPr id="4" name="Slide Number Placeholder 3"/>
          <p:cNvSpPr>
            <a:spLocks noGrp="1"/>
          </p:cNvSpPr>
          <p:nvPr>
            <p:ph type="sldNum" sz="quarter" idx="10"/>
          </p:nvPr>
        </p:nvSpPr>
        <p:spPr/>
        <p:txBody>
          <a:bodyPr/>
          <a:lstStyle/>
          <a:p>
            <a:fld id="{CD200D44-AB91-4608-B2FD-7DF8103B35EC}" type="slidenum">
              <a:rPr lang="de-AT" smtClean="0"/>
              <a:pPr/>
              <a:t>11</a:t>
            </a:fld>
            <a:endParaRPr lang="de-A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This</a:t>
            </a:r>
            <a:r>
              <a:rPr lang="en-US" baseline="0" noProof="0" dirty="0" smtClean="0"/>
              <a:t> additional</a:t>
            </a:r>
            <a:r>
              <a:rPr lang="en-US" noProof="0" dirty="0" smtClean="0"/>
              <a:t> quantity should express how much information</a:t>
            </a:r>
            <a:r>
              <a:rPr lang="en-US" baseline="0" noProof="0" dirty="0" smtClean="0"/>
              <a:t> contains a combination of two values. For this reason the point-wise mutual information can be used. As shown in this equation also the joint probability of the occurrence of both values is included in this equation. The point-wise mutual information is 0 when a pair of values occurs exactly as frequently as one would expect by chance. This is the case when the joint probability is statistically independent and a product of both individual probabilities. The PMI is higher than 0 when the combination of values occur more often then one would expect by chance. If the PMI is lower than 0 then the combination of points occurs less frequently as one would expect. This case contain also more information than a PMI higher than 0 in the context of Shannon’s information theory. To make that useful for the transfer function space we normalize the PMI to a value between 0 and 1 and invert it. We call the new variable delta. If delta is close to one then the combination of points contain more information. For a value close to 0 it is the other way around.</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12</a:t>
            </a:fld>
            <a:endParaRPr lang="de-A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This example shows the</a:t>
            </a:r>
            <a:r>
              <a:rPr lang="en-US" baseline="0" noProof="0" dirty="0" smtClean="0"/>
              <a:t> delta response for two data sets. The second data set on the left bottom contains one sphere less than the other one above. The intensity values for the large and the small spheres is different in both data sets. The calculation of delta results in the image on the right. The region where only in one data set contains a sphere has the highest delta value because this combination of values occurs less frequently as the other combinations.</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13</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Now we have a</a:t>
            </a:r>
            <a:r>
              <a:rPr lang="en-US" baseline="0" noProof="0" dirty="0" smtClean="0"/>
              <a:t> fused value, a fused gradient magnitude and an additional quantity, delta, for the mutual information. This values should now be used to define the new transfer function space in which the classification with color and opacity values can be done.</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14</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The three values would normally</a:t>
            </a:r>
            <a:r>
              <a:rPr lang="en-US" baseline="0" noProof="0" dirty="0" smtClean="0"/>
              <a:t> define a 3D transfer function space as shown on the left. The problem with such a transfer function space is the degree of freedom for the definition of a transfer function space. Therefore it is better to simplify the transfer function space into a 2D transfer function space with the fused value and fused gradient magnitude as the 2 dimensions. To integrate the delta value in this transfer function space for each region an additional 1D transfer function is defined. This additional transfer function is defined by a simple windowing function and is just used to modify the opacity as defined by the 2D region. The color is not modified by this windowing function.</a:t>
            </a:r>
          </a:p>
        </p:txBody>
      </p:sp>
      <p:sp>
        <p:nvSpPr>
          <p:cNvPr id="4" name="Foliennummernplatzhalter 3"/>
          <p:cNvSpPr>
            <a:spLocks noGrp="1"/>
          </p:cNvSpPr>
          <p:nvPr>
            <p:ph type="sldNum" sz="quarter" idx="10"/>
          </p:nvPr>
        </p:nvSpPr>
        <p:spPr/>
        <p:txBody>
          <a:bodyPr/>
          <a:lstStyle/>
          <a:p>
            <a:fld id="{CD200D44-AB91-4608-B2FD-7DF8103B35EC}" type="slidenum">
              <a:rPr lang="de-AT" smtClean="0"/>
              <a:pPr/>
              <a:t>15</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Now</a:t>
            </a:r>
            <a:r>
              <a:rPr lang="en-US" baseline="0" noProof="0" dirty="0" smtClean="0"/>
              <a:t> I have explained all necessary steps for the creation of the information-based transfer function space. Before I show you some results I will briefly explain the implementation of the approach. The diagram shows all steps which have to be computed for each sample point during the raycasting. The bluish nodes are lookups and the reddish nodes are calculations. All necessary tables for the lookups can be calculated before the rendering and therefore a real-time frame rate can be reached. The parameters for the windowing function are stored in a separate lookup table because they lookup table for the 2D transfer function is already used for the color and opacity. As input we get always two values from the two different modalities and as output we get a single color and opacity value.</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16</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Finally I want to show you some results which were produced by our method. Here on</a:t>
            </a:r>
            <a:r>
              <a:rPr lang="en-US" baseline="0" noProof="0" dirty="0" smtClean="0"/>
              <a:t> this slide you see a comparison of our transfer function space on the right with the dual histogram on the left.</a:t>
            </a:r>
          </a:p>
          <a:p>
            <a:r>
              <a:rPr lang="en-US" baseline="0" noProof="0" dirty="0" smtClean="0"/>
              <a:t>The dual histogram space is often used to define a transfer function for multimodal visualization. The drawbacks in comparison to our method are the missing similarity to known transfer function spaces from single modality visualization and that only the intensity values are considered for the transfer function assignment. With our approach also the gradient magnitude is used and therefore tissues are better to separate from each other.</a:t>
            </a:r>
          </a:p>
          <a:p>
            <a:r>
              <a:rPr lang="en-US" baseline="0" noProof="0" dirty="0" smtClean="0"/>
              <a:t>For the examples on the slide a user had the task to find a transfer function which shows the brain and the bones of the head together. The regions in the different histograms show the final settings for the transfer functions. With the new </a:t>
            </a:r>
            <a:r>
              <a:rPr lang="en-US" baseline="0" noProof="0" dirty="0" smtClean="0"/>
              <a:t>method </a:t>
            </a:r>
            <a:r>
              <a:rPr lang="en-US" baseline="0" noProof="0" dirty="0" smtClean="0"/>
              <a:t>the user were able to </a:t>
            </a:r>
            <a:r>
              <a:rPr lang="en-US" baseline="0" noProof="0" dirty="0" smtClean="0"/>
              <a:t>separate </a:t>
            </a:r>
            <a:r>
              <a:rPr lang="en-US" baseline="0" noProof="0" dirty="0" smtClean="0"/>
              <a:t>the brain much better in comparison to the dual histogram space where also a lot of artifacts are classified together with the brain.</a:t>
            </a:r>
          </a:p>
        </p:txBody>
      </p:sp>
      <p:sp>
        <p:nvSpPr>
          <p:cNvPr id="4" name="Foliennummernplatzhalter 3"/>
          <p:cNvSpPr>
            <a:spLocks noGrp="1"/>
          </p:cNvSpPr>
          <p:nvPr>
            <p:ph type="sldNum" sz="quarter" idx="10"/>
          </p:nvPr>
        </p:nvSpPr>
        <p:spPr/>
        <p:txBody>
          <a:bodyPr/>
          <a:lstStyle/>
          <a:p>
            <a:fld id="{CD200D44-AB91-4608-B2FD-7DF8103B35EC}" type="slidenum">
              <a:rPr lang="de-AT" smtClean="0"/>
              <a:pPr/>
              <a:t>17</a:t>
            </a:fld>
            <a:endParaRPr lang="de-A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The result</a:t>
            </a:r>
            <a:r>
              <a:rPr lang="en-US" baseline="0" noProof="0" dirty="0" smtClean="0"/>
              <a:t> before has just shown the region in the fused transfer function space. This result shows the additional influence of the windowing function for the delta value. On the left no windowing function is used. For the result on the right the windowing function is adjusted to separate the brain. With this adjustment most of the artifacts can be removed in a very simple way.</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18</a:t>
            </a:fld>
            <a:endParaRPr lang="de-A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At the beginning I want to start</a:t>
            </a:r>
            <a:r>
              <a:rPr lang="en-US" baseline="0" noProof="0" dirty="0" smtClean="0"/>
              <a:t> with a basic instruction in multimodal visualization and I want to explain for which purpose our new approach is useful. Multimodal visualization is the visualization of more than one data set from different modalities. These different modalities can enhance the diagnosis process. Some parts which are necessary for a diagnosis might be visible in one modality and not in the other one and vice versa. Therefore, it is possible to see all necessary parts for a diagnosis in the combination of different modalities.</a:t>
            </a:r>
          </a:p>
          <a:p>
            <a:r>
              <a:rPr lang="en-US" baseline="0" noProof="0" dirty="0" smtClean="0"/>
              <a:t>Typical combinations of modalities are anatomical with anatomical modalities. Such modalities show the anatomy of the body such as CT or MRI. The different techniques are enable to enhance different parts of the body. Another common combination is the combination of functional with anatomical modalities. Functional modalities show processes inside the body. In combination with anatomical modalities the location of these processes inside the body is easier to locate.</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1</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This result</a:t>
            </a:r>
            <a:r>
              <a:rPr lang="en-US" baseline="0" noProof="0" dirty="0" smtClean="0"/>
              <a:t> shows the combination of a function with an </a:t>
            </a:r>
            <a:r>
              <a:rPr lang="en-US" baseline="0" noProof="0" dirty="0" smtClean="0"/>
              <a:t>anatomical </a:t>
            </a:r>
            <a:r>
              <a:rPr lang="en-US" baseline="0" noProof="0" dirty="0" smtClean="0"/>
              <a:t>modality. As functional modality a PET scan was used and as anatomical modality a CT scan was used. The two images show the result when both modalities are visualized individually. For the PET data set it is hard to locate the region of high activity in relation to the anatomy. By the fusion of both data sets with our method we get this result. Now the regions of high activity can be easily located in relation to the anatomy. This visualization can be helpful for the operation planning for the tumor in the neck.</a:t>
            </a:r>
            <a:endParaRPr lang="en-US" noProof="0" dirty="0" smtClean="0"/>
          </a:p>
        </p:txBody>
      </p:sp>
      <p:sp>
        <p:nvSpPr>
          <p:cNvPr id="4" name="Foliennummernplatzhalter 3"/>
          <p:cNvSpPr>
            <a:spLocks noGrp="1"/>
          </p:cNvSpPr>
          <p:nvPr>
            <p:ph type="sldNum" sz="quarter" idx="10"/>
          </p:nvPr>
        </p:nvSpPr>
        <p:spPr/>
        <p:txBody>
          <a:bodyPr/>
          <a:lstStyle/>
          <a:p>
            <a:fld id="{CD200D44-AB91-4608-B2FD-7DF8103B35EC}" type="slidenum">
              <a:rPr lang="de-AT" smtClean="0"/>
              <a:pPr/>
              <a:t>19</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As a final result I want</a:t>
            </a:r>
            <a:r>
              <a:rPr lang="en-US" baseline="0" noProof="0" dirty="0" smtClean="0"/>
              <a:t> to show another combination of a CT and MRI scan. In this example a tumor is located inside the brain. To highlight such a small region the mutual information value delta is very helpful because this value is higher for this region because the combination of intensity values in the tumor region is quite rare in the brain </a:t>
            </a:r>
            <a:r>
              <a:rPr lang="en-US" baseline="0" noProof="0" dirty="0" smtClean="0"/>
              <a:t>and </a:t>
            </a:r>
            <a:r>
              <a:rPr lang="en-US" baseline="0" noProof="0" dirty="0" smtClean="0"/>
              <a:t>therefore the delta value is higher. So the windowing function can be used to locate such a region and </a:t>
            </a:r>
            <a:r>
              <a:rPr lang="en-US" baseline="0" noProof="0" dirty="0" smtClean="0"/>
              <a:t>separate </a:t>
            </a:r>
            <a:r>
              <a:rPr lang="en-US" baseline="0" noProof="0" dirty="0" smtClean="0"/>
              <a:t>it from the rest of the brain.</a:t>
            </a:r>
            <a:endParaRPr lang="en-US" noProof="0" dirty="0"/>
          </a:p>
        </p:txBody>
      </p:sp>
      <p:sp>
        <p:nvSpPr>
          <p:cNvPr id="4" name="Slide Number Placeholder 3"/>
          <p:cNvSpPr>
            <a:spLocks noGrp="1"/>
          </p:cNvSpPr>
          <p:nvPr>
            <p:ph type="sldNum" sz="quarter" idx="10"/>
          </p:nvPr>
        </p:nvSpPr>
        <p:spPr/>
        <p:txBody>
          <a:bodyPr/>
          <a:lstStyle/>
          <a:p>
            <a:fld id="{CD200D44-AB91-4608-B2FD-7DF8103B35EC}" type="slidenum">
              <a:rPr lang="de-AT" smtClean="0"/>
              <a:pPr/>
              <a:t>20</a:t>
            </a:fld>
            <a:endParaRPr lang="de-A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Finally I want to wrap up everything in a short conclusion</a:t>
            </a:r>
            <a:r>
              <a:rPr lang="en-US" baseline="0" noProof="0" dirty="0" smtClean="0"/>
              <a:t>. In this talk I have shown a new transfer function space for multimodal visualization based on the information content. The benefit of the fused transfer function space is that it is more intuitive compared to the dual histogram because it is similar to the individual 2D transfer function space of both modalities. Additionally a quantity for opposite information was introduced which can be used to better separate different tissues.</a:t>
            </a:r>
          </a:p>
          <a:p>
            <a:r>
              <a:rPr lang="en-US" baseline="0" noProof="0" dirty="0" smtClean="0"/>
              <a:t>The method has already been applied for a patent by AGFA. At the moment we are integrating the method in their system to do more user studies </a:t>
            </a:r>
            <a:r>
              <a:rPr lang="en-US" baseline="0" noProof="0" dirty="0" smtClean="0"/>
              <a:t>with </a:t>
            </a:r>
            <a:r>
              <a:rPr lang="en-US" baseline="0" noProof="0" dirty="0" smtClean="0"/>
              <a:t>radiologists.</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21</a:t>
            </a:fld>
            <a:endParaRPr lang="de-A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This brings me to the end of my talk. I thank you for your attention and would be happy to answer your questions.</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22</a:t>
            </a:fld>
            <a:endParaRPr lang="de-A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A typical method for</a:t>
            </a:r>
            <a:r>
              <a:rPr lang="en-US" baseline="0" noProof="0" dirty="0" smtClean="0"/>
              <a:t> multimodal visualization is the inspection of the different modalities in a 2D side-by-side view. Here in this example you can </a:t>
            </a:r>
            <a:r>
              <a:rPr lang="en-US" baseline="0" noProof="0" dirty="0" smtClean="0"/>
              <a:t>see such </a:t>
            </a:r>
            <a:r>
              <a:rPr lang="en-US" baseline="0" noProof="0" dirty="0" smtClean="0"/>
              <a:t>a simple visualization. On the left side a slice of a CT modality can be seen and on the right side the corresponding slice from an MRI modality is shown. Radiologists are able to mentally blend these two images together to get corresponding points from one slice in the other one. The problem with this method is that it needs quite a lot of experience.</a:t>
            </a:r>
            <a:endParaRPr lang="en-US" noProof="0" dirty="0" smtClean="0"/>
          </a:p>
        </p:txBody>
      </p:sp>
      <p:sp>
        <p:nvSpPr>
          <p:cNvPr id="4" name="Slide Number Placeholder 3"/>
          <p:cNvSpPr>
            <a:spLocks noGrp="1"/>
          </p:cNvSpPr>
          <p:nvPr>
            <p:ph type="sldNum" sz="quarter" idx="10"/>
          </p:nvPr>
        </p:nvSpPr>
        <p:spPr/>
        <p:txBody>
          <a:bodyPr/>
          <a:lstStyle/>
          <a:p>
            <a:fld id="{CD200D44-AB91-4608-B2FD-7DF8103B35EC}" type="slidenum">
              <a:rPr lang="de-AT" smtClean="0"/>
              <a:pPr/>
              <a:t>2</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For</a:t>
            </a:r>
            <a:r>
              <a:rPr lang="en-US" baseline="0" noProof="0" dirty="0" smtClean="0"/>
              <a:t> 3D the visualization is more complicated. As shown with the example of a CT and MRI data set it is also possible in 3D to provide a side-by-side view. But the problem here is that the mental blending does not work with 3D images, because it is hard to </a:t>
            </a:r>
            <a:r>
              <a:rPr lang="en-US" baseline="0" noProof="0" dirty="0" smtClean="0"/>
              <a:t>estimate </a:t>
            </a:r>
            <a:r>
              <a:rPr lang="en-US" baseline="0" noProof="0" dirty="0" smtClean="0"/>
              <a:t>the depth value of a point in one data set to get the corresponding point in the other data set. Therefore another visualization technique is needed which fuse together both volumes. As result only one volume is visible which should contain the information from both modalities.</a:t>
            </a:r>
            <a:endParaRPr lang="en-US" noProof="0" dirty="0"/>
          </a:p>
        </p:txBody>
      </p:sp>
      <p:sp>
        <p:nvSpPr>
          <p:cNvPr id="4" name="Slide Number Placeholder 3"/>
          <p:cNvSpPr>
            <a:spLocks noGrp="1"/>
          </p:cNvSpPr>
          <p:nvPr>
            <p:ph type="sldNum" sz="quarter" idx="10"/>
          </p:nvPr>
        </p:nvSpPr>
        <p:spPr/>
        <p:txBody>
          <a:bodyPr/>
          <a:lstStyle/>
          <a:p>
            <a:fld id="{CD200D44-AB91-4608-B2FD-7DF8103B35EC}" type="slidenum">
              <a:rPr lang="de-AT" smtClean="0"/>
              <a:pPr/>
              <a:t>3</a:t>
            </a:fld>
            <a:endParaRPr lang="de-A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The</a:t>
            </a:r>
            <a:r>
              <a:rPr lang="en-US" baseline="0" noProof="0" dirty="0" smtClean="0"/>
              <a:t> goal of our approach is to apply such a fusion with a minimum loss of information through this process. Some loss of information can not be avoided because two scalar fields can not be merged to one scalar field without any loss of information. Additional to the first goal with our method it should also be possible to separate different tissues from each other. For these two modalities as shown on the slide we want to get a fused volume as this one. In this case we are interested in the brain and </a:t>
            </a:r>
            <a:r>
              <a:rPr lang="en-US" baseline="0" noProof="0" dirty="0" smtClean="0"/>
              <a:t>its </a:t>
            </a:r>
            <a:r>
              <a:rPr lang="en-US" baseline="0" noProof="0" dirty="0" smtClean="0"/>
              <a:t>location in relation to the skull.</a:t>
            </a:r>
            <a:endParaRPr lang="en-US" noProof="0" dirty="0"/>
          </a:p>
        </p:txBody>
      </p:sp>
      <p:sp>
        <p:nvSpPr>
          <p:cNvPr id="4" name="Slide Number Placeholder 3"/>
          <p:cNvSpPr>
            <a:spLocks noGrp="1"/>
          </p:cNvSpPr>
          <p:nvPr>
            <p:ph type="sldNum" sz="quarter" idx="10"/>
          </p:nvPr>
        </p:nvSpPr>
        <p:spPr/>
        <p:txBody>
          <a:bodyPr/>
          <a:lstStyle/>
          <a:p>
            <a:fld id="{CD200D44-AB91-4608-B2FD-7DF8103B35EC}" type="slidenum">
              <a:rPr lang="de-AT" smtClean="0"/>
              <a:pPr/>
              <a:t>4</a:t>
            </a:fld>
            <a:endParaRPr lang="de-A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Before I will go into detail of the new approach I want briefly</a:t>
            </a:r>
            <a:r>
              <a:rPr lang="en-US" baseline="0" noProof="0" dirty="0" smtClean="0"/>
              <a:t> explain what information means for volume visualization. The information theory was introduced by Shannon. It says that more frequently signals contain less information. On the other way around less frequently signals contain more information. In volume visualization this theory can be interpreted in the following way: more frequently intensities contain less information. Such intensities occur at large constant regions such as air. In contrast to that less frequently intensities contain more information. Such intensities can occur at small features or transitions between tissues. In general large constant regions contain less information as small regions.</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5</a:t>
            </a:fld>
            <a:endParaRPr lang="de-A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To quantify this information content</a:t>
            </a:r>
            <a:r>
              <a:rPr lang="en-US" baseline="0" noProof="0" dirty="0" smtClean="0"/>
              <a:t> for certain intensity values the probabilities of their occurrence are needed. For that reason the histogram can be used. The normalization with the total number of points will result in a well defined probability density function. To get the probability of the occurrence of a single value in one modality the single histogram of this modality is used. To get the joint probability for the occurrence of a pair of values the dual histogram is used. Here on the slide a dual histogram of a CT and MRI data set is shown.</a:t>
            </a:r>
          </a:p>
          <a:p>
            <a:r>
              <a:rPr lang="en-US" baseline="0" noProof="0" dirty="0" smtClean="0"/>
              <a:t>If we have a combination of values as shown by the red lines we would get a rather high probability of occurrence of these two values together. In the dual histogram this higher probability can be seen by the darker color. In contrast to that the combination of these two values would end up in a lower probability.</a:t>
            </a:r>
          </a:p>
          <a:p>
            <a:endParaRPr lang="de-AT" baseline="0" noProof="0" dirty="0" smtClean="0"/>
          </a:p>
          <a:p>
            <a:r>
              <a:rPr lang="en-US" baseline="0" noProof="0" dirty="0" smtClean="0"/>
              <a:t>With that we have the basic for the </a:t>
            </a:r>
            <a:r>
              <a:rPr lang="en-US" baseline="0" noProof="0" dirty="0" err="1" smtClean="0"/>
              <a:t>infomtion</a:t>
            </a:r>
            <a:r>
              <a:rPr lang="en-US" baseline="0" noProof="0" dirty="0" smtClean="0"/>
              <a:t>-based part of the new approach.</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6</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This</a:t>
            </a:r>
            <a:r>
              <a:rPr lang="en-US" baseline="0" noProof="0" dirty="0" smtClean="0"/>
              <a:t> diagram shows an overview over all necessary steps for the definition of the transfer function space and the final classification in this transfer function space with our new approach. As input we get two values from two different modalities and as output we get a single color and opacity. The bluish nodes are the processing steps. In the next slides I want to explain each of these processing steps in more detail.</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7</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noProof="0" dirty="0" smtClean="0"/>
              <a:t>I</a:t>
            </a:r>
            <a:r>
              <a:rPr lang="en-US" baseline="0" noProof="0" dirty="0" smtClean="0"/>
              <a:t> want to start with the information-based data fusion.</a:t>
            </a:r>
            <a:endParaRPr lang="en-US" noProof="0" dirty="0"/>
          </a:p>
        </p:txBody>
      </p:sp>
      <p:sp>
        <p:nvSpPr>
          <p:cNvPr id="4" name="Foliennummernplatzhalter 3"/>
          <p:cNvSpPr>
            <a:spLocks noGrp="1"/>
          </p:cNvSpPr>
          <p:nvPr>
            <p:ph type="sldNum" sz="quarter" idx="10"/>
          </p:nvPr>
        </p:nvSpPr>
        <p:spPr/>
        <p:txBody>
          <a:bodyPr/>
          <a:lstStyle/>
          <a:p>
            <a:fld id="{CD200D44-AB91-4608-B2FD-7DF8103B35EC}" type="slidenum">
              <a:rPr lang="de-AT" smtClean="0"/>
              <a:pPr/>
              <a:t>8</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p:cNvGrpSpPr>
          <p:nvPr userDrawn="1"/>
        </p:nvGrpSpPr>
        <p:grpSpPr bwMode="auto">
          <a:xfrm>
            <a:off x="8693150" y="6327775"/>
            <a:ext cx="361950" cy="406400"/>
            <a:chOff x="5494" y="4030"/>
            <a:chExt cx="179" cy="201"/>
          </a:xfrm>
        </p:grpSpPr>
        <p:sp>
          <p:nvSpPr>
            <p:cNvPr id="2051"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endParaRPr lang="de-AT"/>
            </a:p>
          </p:txBody>
        </p:sp>
        <p:sp>
          <p:nvSpPr>
            <p:cNvPr id="2052"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endParaRPr lang="de-AT"/>
            </a:p>
          </p:txBody>
        </p:sp>
        <p:sp>
          <p:nvSpPr>
            <p:cNvPr id="2053"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endParaRPr lang="de-AT"/>
            </a:p>
          </p:txBody>
        </p:sp>
        <p:sp>
          <p:nvSpPr>
            <p:cNvPr id="2054"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endParaRPr lang="de-AT"/>
            </a:p>
          </p:txBody>
        </p:sp>
        <p:sp>
          <p:nvSpPr>
            <p:cNvPr id="2055"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endParaRPr lang="de-AT"/>
            </a:p>
          </p:txBody>
        </p:sp>
        <p:sp>
          <p:nvSpPr>
            <p:cNvPr id="2056"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endParaRPr lang="de-AT"/>
            </a:p>
          </p:txBody>
        </p:sp>
        <p:sp>
          <p:nvSpPr>
            <p:cNvPr id="2057" name="Freeform 9"/>
            <p:cNvSpPr>
              <a:spLocks/>
            </p:cNvSpPr>
            <p:nvPr userDrawn="1"/>
          </p:nvSpPr>
          <p:spPr bwMode="auto">
            <a:xfrm>
              <a:off x="5550" y="4145"/>
              <a:ext cx="80" cy="67"/>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endParaRPr lang="de-AT"/>
            </a:p>
          </p:txBody>
        </p:sp>
        <p:sp>
          <p:nvSpPr>
            <p:cNvPr id="2058"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endParaRPr lang="de-AT"/>
            </a:p>
          </p:txBody>
        </p:sp>
      </p:grpSp>
      <p:grpSp>
        <p:nvGrpSpPr>
          <p:cNvPr id="2059" name="Group 11"/>
          <p:cNvGrpSpPr>
            <a:grpSpLocks/>
          </p:cNvGrpSpPr>
          <p:nvPr userDrawn="1"/>
        </p:nvGrpSpPr>
        <p:grpSpPr bwMode="auto">
          <a:xfrm>
            <a:off x="8691563" y="85725"/>
            <a:ext cx="336550" cy="6121400"/>
            <a:chOff x="5475" y="54"/>
            <a:chExt cx="212" cy="3856"/>
          </a:xfrm>
        </p:grpSpPr>
        <p:sp>
          <p:nvSpPr>
            <p:cNvPr id="2060" name="Rectangle 12"/>
            <p:cNvSpPr>
              <a:spLocks noChangeArrowheads="1"/>
            </p:cNvSpPr>
            <p:nvPr userDrawn="1"/>
          </p:nvSpPr>
          <p:spPr bwMode="auto">
            <a:xfrm>
              <a:off x="5633" y="53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61" name="Rectangle 13"/>
            <p:cNvSpPr>
              <a:spLocks noChangeArrowheads="1"/>
            </p:cNvSpPr>
            <p:nvPr userDrawn="1"/>
          </p:nvSpPr>
          <p:spPr bwMode="auto">
            <a:xfrm>
              <a:off x="5527" y="53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62" name="Rectangle 14"/>
            <p:cNvSpPr>
              <a:spLocks noChangeArrowheads="1"/>
            </p:cNvSpPr>
            <p:nvPr userDrawn="1"/>
          </p:nvSpPr>
          <p:spPr bwMode="auto">
            <a:xfrm>
              <a:off x="5633" y="582"/>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063" name="Rectangle 15"/>
            <p:cNvSpPr>
              <a:spLocks noChangeArrowheads="1"/>
            </p:cNvSpPr>
            <p:nvPr userDrawn="1"/>
          </p:nvSpPr>
          <p:spPr bwMode="auto">
            <a:xfrm>
              <a:off x="5475" y="582"/>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064" name="Rectangle 16"/>
            <p:cNvSpPr>
              <a:spLocks noChangeArrowheads="1"/>
            </p:cNvSpPr>
            <p:nvPr userDrawn="1"/>
          </p:nvSpPr>
          <p:spPr bwMode="auto">
            <a:xfrm>
              <a:off x="5633" y="635"/>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065" name="Rectangle 17"/>
            <p:cNvSpPr>
              <a:spLocks noChangeArrowheads="1"/>
            </p:cNvSpPr>
            <p:nvPr userDrawn="1"/>
          </p:nvSpPr>
          <p:spPr bwMode="auto">
            <a:xfrm>
              <a:off x="5581" y="635"/>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066" name="Rectangle 18"/>
            <p:cNvSpPr>
              <a:spLocks noChangeArrowheads="1"/>
            </p:cNvSpPr>
            <p:nvPr userDrawn="1"/>
          </p:nvSpPr>
          <p:spPr bwMode="auto">
            <a:xfrm>
              <a:off x="5633" y="688"/>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067" name="Rectangle 19"/>
            <p:cNvSpPr>
              <a:spLocks noChangeArrowheads="1"/>
            </p:cNvSpPr>
            <p:nvPr userDrawn="1"/>
          </p:nvSpPr>
          <p:spPr bwMode="auto">
            <a:xfrm>
              <a:off x="5581" y="582"/>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068" name="Rectangle 20"/>
            <p:cNvSpPr>
              <a:spLocks noChangeArrowheads="1"/>
            </p:cNvSpPr>
            <p:nvPr userDrawn="1"/>
          </p:nvSpPr>
          <p:spPr bwMode="auto">
            <a:xfrm>
              <a:off x="5527" y="688"/>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069" name="Rectangle 21"/>
            <p:cNvSpPr>
              <a:spLocks noChangeArrowheads="1"/>
            </p:cNvSpPr>
            <p:nvPr userDrawn="1"/>
          </p:nvSpPr>
          <p:spPr bwMode="auto">
            <a:xfrm>
              <a:off x="5475" y="688"/>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070" name="Rectangle 22"/>
            <p:cNvSpPr>
              <a:spLocks noChangeArrowheads="1"/>
            </p:cNvSpPr>
            <p:nvPr userDrawn="1"/>
          </p:nvSpPr>
          <p:spPr bwMode="auto">
            <a:xfrm>
              <a:off x="5633" y="741"/>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71" name="Rectangle 23"/>
            <p:cNvSpPr>
              <a:spLocks noChangeArrowheads="1"/>
            </p:cNvSpPr>
            <p:nvPr userDrawn="1"/>
          </p:nvSpPr>
          <p:spPr bwMode="auto">
            <a:xfrm>
              <a:off x="5581" y="741"/>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072" name="Rectangle 24"/>
            <p:cNvSpPr>
              <a:spLocks noChangeArrowheads="1"/>
            </p:cNvSpPr>
            <p:nvPr userDrawn="1"/>
          </p:nvSpPr>
          <p:spPr bwMode="auto">
            <a:xfrm>
              <a:off x="5527" y="79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073" name="Rectangle 25"/>
            <p:cNvSpPr>
              <a:spLocks noChangeArrowheads="1"/>
            </p:cNvSpPr>
            <p:nvPr userDrawn="1"/>
          </p:nvSpPr>
          <p:spPr bwMode="auto">
            <a:xfrm>
              <a:off x="5633" y="79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074" name="Rectangle 26"/>
            <p:cNvSpPr>
              <a:spLocks noChangeArrowheads="1"/>
            </p:cNvSpPr>
            <p:nvPr userDrawn="1"/>
          </p:nvSpPr>
          <p:spPr bwMode="auto">
            <a:xfrm>
              <a:off x="5633" y="847"/>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75" name="Rectangle 27"/>
            <p:cNvSpPr>
              <a:spLocks noChangeArrowheads="1"/>
            </p:cNvSpPr>
            <p:nvPr userDrawn="1"/>
          </p:nvSpPr>
          <p:spPr bwMode="auto">
            <a:xfrm>
              <a:off x="5581" y="847"/>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076" name="Rectangle 28"/>
            <p:cNvSpPr>
              <a:spLocks noChangeArrowheads="1"/>
            </p:cNvSpPr>
            <p:nvPr userDrawn="1"/>
          </p:nvSpPr>
          <p:spPr bwMode="auto">
            <a:xfrm>
              <a:off x="5475" y="847"/>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077" name="Rectangle 29"/>
            <p:cNvSpPr>
              <a:spLocks noChangeArrowheads="1"/>
            </p:cNvSpPr>
            <p:nvPr userDrawn="1"/>
          </p:nvSpPr>
          <p:spPr bwMode="auto">
            <a:xfrm>
              <a:off x="5633" y="899"/>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078" name="Rectangle 30"/>
            <p:cNvSpPr>
              <a:spLocks noChangeArrowheads="1"/>
            </p:cNvSpPr>
            <p:nvPr userDrawn="1"/>
          </p:nvSpPr>
          <p:spPr bwMode="auto">
            <a:xfrm>
              <a:off x="5581" y="899"/>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079" name="Rectangle 31"/>
            <p:cNvSpPr>
              <a:spLocks noChangeArrowheads="1"/>
            </p:cNvSpPr>
            <p:nvPr userDrawn="1"/>
          </p:nvSpPr>
          <p:spPr bwMode="auto">
            <a:xfrm>
              <a:off x="5527" y="899"/>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080" name="Rectangle 32"/>
            <p:cNvSpPr>
              <a:spLocks noChangeArrowheads="1"/>
            </p:cNvSpPr>
            <p:nvPr userDrawn="1"/>
          </p:nvSpPr>
          <p:spPr bwMode="auto">
            <a:xfrm>
              <a:off x="5633" y="953"/>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81" name="Rectangle 33"/>
            <p:cNvSpPr>
              <a:spLocks noChangeArrowheads="1"/>
            </p:cNvSpPr>
            <p:nvPr userDrawn="1"/>
          </p:nvSpPr>
          <p:spPr bwMode="auto">
            <a:xfrm>
              <a:off x="5581" y="953"/>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082" name="Rectangle 34"/>
            <p:cNvSpPr>
              <a:spLocks noChangeArrowheads="1"/>
            </p:cNvSpPr>
            <p:nvPr userDrawn="1"/>
          </p:nvSpPr>
          <p:spPr bwMode="auto">
            <a:xfrm>
              <a:off x="5475" y="953"/>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083" name="Rectangle 35"/>
            <p:cNvSpPr>
              <a:spLocks noChangeArrowheads="1"/>
            </p:cNvSpPr>
            <p:nvPr userDrawn="1"/>
          </p:nvSpPr>
          <p:spPr bwMode="auto">
            <a:xfrm>
              <a:off x="5633" y="1005"/>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084" name="Rectangle 36"/>
            <p:cNvSpPr>
              <a:spLocks noChangeArrowheads="1"/>
            </p:cNvSpPr>
            <p:nvPr userDrawn="1"/>
          </p:nvSpPr>
          <p:spPr bwMode="auto">
            <a:xfrm>
              <a:off x="5527" y="1005"/>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85" name="Rectangle 37"/>
            <p:cNvSpPr>
              <a:spLocks noChangeArrowheads="1"/>
            </p:cNvSpPr>
            <p:nvPr userDrawn="1"/>
          </p:nvSpPr>
          <p:spPr bwMode="auto">
            <a:xfrm>
              <a:off x="5633" y="1057"/>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086" name="Rectangle 38"/>
            <p:cNvSpPr>
              <a:spLocks noChangeArrowheads="1"/>
            </p:cNvSpPr>
            <p:nvPr userDrawn="1"/>
          </p:nvSpPr>
          <p:spPr bwMode="auto">
            <a:xfrm>
              <a:off x="5581" y="1057"/>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087" name="Rectangle 39"/>
            <p:cNvSpPr>
              <a:spLocks noChangeArrowheads="1"/>
            </p:cNvSpPr>
            <p:nvPr userDrawn="1"/>
          </p:nvSpPr>
          <p:spPr bwMode="auto">
            <a:xfrm>
              <a:off x="5475" y="1057"/>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088" name="Rectangle 40"/>
            <p:cNvSpPr>
              <a:spLocks noChangeArrowheads="1"/>
            </p:cNvSpPr>
            <p:nvPr userDrawn="1"/>
          </p:nvSpPr>
          <p:spPr bwMode="auto">
            <a:xfrm>
              <a:off x="5633" y="1111"/>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089" name="Rectangle 41"/>
            <p:cNvSpPr>
              <a:spLocks noChangeArrowheads="1"/>
            </p:cNvSpPr>
            <p:nvPr userDrawn="1"/>
          </p:nvSpPr>
          <p:spPr bwMode="auto">
            <a:xfrm>
              <a:off x="5581" y="1111"/>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090" name="Rectangle 42"/>
            <p:cNvSpPr>
              <a:spLocks noChangeArrowheads="1"/>
            </p:cNvSpPr>
            <p:nvPr userDrawn="1"/>
          </p:nvSpPr>
          <p:spPr bwMode="auto">
            <a:xfrm>
              <a:off x="5633" y="116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091" name="Rectangle 43"/>
            <p:cNvSpPr>
              <a:spLocks noChangeArrowheads="1"/>
            </p:cNvSpPr>
            <p:nvPr userDrawn="1"/>
          </p:nvSpPr>
          <p:spPr bwMode="auto">
            <a:xfrm>
              <a:off x="5527" y="116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092" name="Rectangle 44"/>
            <p:cNvSpPr>
              <a:spLocks noChangeArrowheads="1"/>
            </p:cNvSpPr>
            <p:nvPr userDrawn="1"/>
          </p:nvSpPr>
          <p:spPr bwMode="auto">
            <a:xfrm>
              <a:off x="5633" y="1217"/>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93" name="Rectangle 45"/>
            <p:cNvSpPr>
              <a:spLocks noChangeArrowheads="1"/>
            </p:cNvSpPr>
            <p:nvPr userDrawn="1"/>
          </p:nvSpPr>
          <p:spPr bwMode="auto">
            <a:xfrm>
              <a:off x="5581" y="1217"/>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094" name="Rectangle 46"/>
            <p:cNvSpPr>
              <a:spLocks noChangeArrowheads="1"/>
            </p:cNvSpPr>
            <p:nvPr userDrawn="1"/>
          </p:nvSpPr>
          <p:spPr bwMode="auto">
            <a:xfrm>
              <a:off x="5527" y="1217"/>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95" name="Rectangle 47"/>
            <p:cNvSpPr>
              <a:spLocks noChangeArrowheads="1"/>
            </p:cNvSpPr>
            <p:nvPr userDrawn="1"/>
          </p:nvSpPr>
          <p:spPr bwMode="auto">
            <a:xfrm>
              <a:off x="5633" y="1269"/>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096" name="Rectangle 48"/>
            <p:cNvSpPr>
              <a:spLocks noChangeArrowheads="1"/>
            </p:cNvSpPr>
            <p:nvPr userDrawn="1"/>
          </p:nvSpPr>
          <p:spPr bwMode="auto">
            <a:xfrm>
              <a:off x="5581" y="1269"/>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097" name="Rectangle 49"/>
            <p:cNvSpPr>
              <a:spLocks noChangeArrowheads="1"/>
            </p:cNvSpPr>
            <p:nvPr userDrawn="1"/>
          </p:nvSpPr>
          <p:spPr bwMode="auto">
            <a:xfrm>
              <a:off x="5475" y="1269"/>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098" name="Rectangle 50"/>
            <p:cNvSpPr>
              <a:spLocks noChangeArrowheads="1"/>
            </p:cNvSpPr>
            <p:nvPr userDrawn="1"/>
          </p:nvSpPr>
          <p:spPr bwMode="auto">
            <a:xfrm>
              <a:off x="5633" y="1323"/>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099" name="Rectangle 51"/>
            <p:cNvSpPr>
              <a:spLocks noChangeArrowheads="1"/>
            </p:cNvSpPr>
            <p:nvPr userDrawn="1"/>
          </p:nvSpPr>
          <p:spPr bwMode="auto">
            <a:xfrm>
              <a:off x="5527" y="1323"/>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00" name="Rectangle 52"/>
            <p:cNvSpPr>
              <a:spLocks noChangeArrowheads="1"/>
            </p:cNvSpPr>
            <p:nvPr userDrawn="1"/>
          </p:nvSpPr>
          <p:spPr bwMode="auto">
            <a:xfrm>
              <a:off x="5633" y="1375"/>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01" name="Rectangle 53"/>
            <p:cNvSpPr>
              <a:spLocks noChangeArrowheads="1"/>
            </p:cNvSpPr>
            <p:nvPr userDrawn="1"/>
          </p:nvSpPr>
          <p:spPr bwMode="auto">
            <a:xfrm>
              <a:off x="5581" y="1375"/>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02" name="Rectangle 54"/>
            <p:cNvSpPr>
              <a:spLocks noChangeArrowheads="1"/>
            </p:cNvSpPr>
            <p:nvPr userDrawn="1"/>
          </p:nvSpPr>
          <p:spPr bwMode="auto">
            <a:xfrm>
              <a:off x="5527" y="1375"/>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03" name="Rectangle 55"/>
            <p:cNvSpPr>
              <a:spLocks noChangeArrowheads="1"/>
            </p:cNvSpPr>
            <p:nvPr userDrawn="1"/>
          </p:nvSpPr>
          <p:spPr bwMode="auto">
            <a:xfrm>
              <a:off x="5633" y="1427"/>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04" name="Rectangle 56"/>
            <p:cNvSpPr>
              <a:spLocks noChangeArrowheads="1"/>
            </p:cNvSpPr>
            <p:nvPr userDrawn="1"/>
          </p:nvSpPr>
          <p:spPr bwMode="auto">
            <a:xfrm>
              <a:off x="5581" y="1427"/>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105" name="Rectangle 57"/>
            <p:cNvSpPr>
              <a:spLocks noChangeArrowheads="1"/>
            </p:cNvSpPr>
            <p:nvPr userDrawn="1"/>
          </p:nvSpPr>
          <p:spPr bwMode="auto">
            <a:xfrm>
              <a:off x="5633" y="1481"/>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06" name="Rectangle 58"/>
            <p:cNvSpPr>
              <a:spLocks noChangeArrowheads="1"/>
            </p:cNvSpPr>
            <p:nvPr userDrawn="1"/>
          </p:nvSpPr>
          <p:spPr bwMode="auto">
            <a:xfrm>
              <a:off x="5581" y="1481"/>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07" name="Rectangle 59"/>
            <p:cNvSpPr>
              <a:spLocks noChangeArrowheads="1"/>
            </p:cNvSpPr>
            <p:nvPr userDrawn="1"/>
          </p:nvSpPr>
          <p:spPr bwMode="auto">
            <a:xfrm>
              <a:off x="5527" y="1481"/>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08" name="Rectangle 60"/>
            <p:cNvSpPr>
              <a:spLocks noChangeArrowheads="1"/>
            </p:cNvSpPr>
            <p:nvPr userDrawn="1"/>
          </p:nvSpPr>
          <p:spPr bwMode="auto">
            <a:xfrm>
              <a:off x="5633" y="1533"/>
              <a:ext cx="54" cy="53"/>
            </a:xfrm>
            <a:prstGeom prst="rect">
              <a:avLst/>
            </a:prstGeom>
            <a:solidFill>
              <a:srgbClr val="C32D9B"/>
            </a:solidFill>
            <a:ln w="15875">
              <a:solidFill>
                <a:srgbClr val="FFFFFF"/>
              </a:solidFill>
              <a:miter lim="800000"/>
              <a:headEnd/>
              <a:tailEnd/>
            </a:ln>
          </p:spPr>
          <p:txBody>
            <a:bodyPr/>
            <a:lstStyle/>
            <a:p>
              <a:endParaRPr lang="de-AT"/>
            </a:p>
          </p:txBody>
        </p:sp>
        <p:sp>
          <p:nvSpPr>
            <p:cNvPr id="2109" name="Rectangle 61"/>
            <p:cNvSpPr>
              <a:spLocks noChangeArrowheads="1"/>
            </p:cNvSpPr>
            <p:nvPr userDrawn="1"/>
          </p:nvSpPr>
          <p:spPr bwMode="auto">
            <a:xfrm>
              <a:off x="5475" y="1533"/>
              <a:ext cx="52" cy="53"/>
            </a:xfrm>
            <a:prstGeom prst="rect">
              <a:avLst/>
            </a:prstGeom>
            <a:solidFill>
              <a:srgbClr val="C32D9B"/>
            </a:solidFill>
            <a:ln w="15875">
              <a:solidFill>
                <a:srgbClr val="FFFFFF"/>
              </a:solidFill>
              <a:miter lim="800000"/>
              <a:headEnd/>
              <a:tailEnd/>
            </a:ln>
          </p:spPr>
          <p:txBody>
            <a:bodyPr/>
            <a:lstStyle/>
            <a:p>
              <a:endParaRPr lang="de-AT"/>
            </a:p>
          </p:txBody>
        </p:sp>
        <p:sp>
          <p:nvSpPr>
            <p:cNvPr id="2110" name="Rectangle 62"/>
            <p:cNvSpPr>
              <a:spLocks noChangeArrowheads="1"/>
            </p:cNvSpPr>
            <p:nvPr userDrawn="1"/>
          </p:nvSpPr>
          <p:spPr bwMode="auto">
            <a:xfrm>
              <a:off x="5633" y="1586"/>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111" name="Rectangle 63"/>
            <p:cNvSpPr>
              <a:spLocks noChangeArrowheads="1"/>
            </p:cNvSpPr>
            <p:nvPr userDrawn="1"/>
          </p:nvSpPr>
          <p:spPr bwMode="auto">
            <a:xfrm>
              <a:off x="5581" y="1586"/>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112" name="Rectangle 64"/>
            <p:cNvSpPr>
              <a:spLocks noChangeArrowheads="1"/>
            </p:cNvSpPr>
            <p:nvPr userDrawn="1"/>
          </p:nvSpPr>
          <p:spPr bwMode="auto">
            <a:xfrm>
              <a:off x="5527" y="1586"/>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113" name="Rectangle 65"/>
            <p:cNvSpPr>
              <a:spLocks noChangeArrowheads="1"/>
            </p:cNvSpPr>
            <p:nvPr userDrawn="1"/>
          </p:nvSpPr>
          <p:spPr bwMode="auto">
            <a:xfrm>
              <a:off x="5633" y="1639"/>
              <a:ext cx="54" cy="53"/>
            </a:xfrm>
            <a:prstGeom prst="rect">
              <a:avLst/>
            </a:prstGeom>
            <a:solidFill>
              <a:srgbClr val="C32D9B"/>
            </a:solidFill>
            <a:ln w="15875">
              <a:solidFill>
                <a:srgbClr val="FFFFFF"/>
              </a:solidFill>
              <a:miter lim="800000"/>
              <a:headEnd/>
              <a:tailEnd/>
            </a:ln>
          </p:spPr>
          <p:txBody>
            <a:bodyPr/>
            <a:lstStyle/>
            <a:p>
              <a:endParaRPr lang="de-AT"/>
            </a:p>
          </p:txBody>
        </p:sp>
        <p:sp>
          <p:nvSpPr>
            <p:cNvPr id="2114" name="Rectangle 66"/>
            <p:cNvSpPr>
              <a:spLocks noChangeArrowheads="1"/>
            </p:cNvSpPr>
            <p:nvPr userDrawn="1"/>
          </p:nvSpPr>
          <p:spPr bwMode="auto">
            <a:xfrm>
              <a:off x="5633" y="1692"/>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15" name="Rectangle 67"/>
            <p:cNvSpPr>
              <a:spLocks noChangeArrowheads="1"/>
            </p:cNvSpPr>
            <p:nvPr userDrawn="1"/>
          </p:nvSpPr>
          <p:spPr bwMode="auto">
            <a:xfrm>
              <a:off x="5581" y="1692"/>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16" name="Rectangle 68"/>
            <p:cNvSpPr>
              <a:spLocks noChangeArrowheads="1"/>
            </p:cNvSpPr>
            <p:nvPr userDrawn="1"/>
          </p:nvSpPr>
          <p:spPr bwMode="auto">
            <a:xfrm>
              <a:off x="5527" y="1692"/>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17" name="Rectangle 69"/>
            <p:cNvSpPr>
              <a:spLocks noChangeArrowheads="1"/>
            </p:cNvSpPr>
            <p:nvPr userDrawn="1"/>
          </p:nvSpPr>
          <p:spPr bwMode="auto">
            <a:xfrm>
              <a:off x="5633" y="1744"/>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18" name="Rectangle 70"/>
            <p:cNvSpPr>
              <a:spLocks noChangeArrowheads="1"/>
            </p:cNvSpPr>
            <p:nvPr userDrawn="1"/>
          </p:nvSpPr>
          <p:spPr bwMode="auto">
            <a:xfrm>
              <a:off x="5581" y="1744"/>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119" name="Rectangle 71"/>
            <p:cNvSpPr>
              <a:spLocks noChangeArrowheads="1"/>
            </p:cNvSpPr>
            <p:nvPr userDrawn="1"/>
          </p:nvSpPr>
          <p:spPr bwMode="auto">
            <a:xfrm>
              <a:off x="5527" y="1744"/>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20" name="Rectangle 72"/>
            <p:cNvSpPr>
              <a:spLocks noChangeArrowheads="1"/>
            </p:cNvSpPr>
            <p:nvPr userDrawn="1"/>
          </p:nvSpPr>
          <p:spPr bwMode="auto">
            <a:xfrm>
              <a:off x="5633" y="1798"/>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21" name="Rectangle 73"/>
            <p:cNvSpPr>
              <a:spLocks noChangeArrowheads="1"/>
            </p:cNvSpPr>
            <p:nvPr userDrawn="1"/>
          </p:nvSpPr>
          <p:spPr bwMode="auto">
            <a:xfrm>
              <a:off x="5527" y="185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22" name="Rectangle 74"/>
            <p:cNvSpPr>
              <a:spLocks noChangeArrowheads="1"/>
            </p:cNvSpPr>
            <p:nvPr userDrawn="1"/>
          </p:nvSpPr>
          <p:spPr bwMode="auto">
            <a:xfrm>
              <a:off x="5475" y="1798"/>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123" name="Rectangle 75"/>
            <p:cNvSpPr>
              <a:spLocks noChangeArrowheads="1"/>
            </p:cNvSpPr>
            <p:nvPr userDrawn="1"/>
          </p:nvSpPr>
          <p:spPr bwMode="auto">
            <a:xfrm>
              <a:off x="5633" y="185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24" name="Rectangle 76"/>
            <p:cNvSpPr>
              <a:spLocks noChangeArrowheads="1"/>
            </p:cNvSpPr>
            <p:nvPr userDrawn="1"/>
          </p:nvSpPr>
          <p:spPr bwMode="auto">
            <a:xfrm>
              <a:off x="5633" y="1902"/>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25" name="Rectangle 77"/>
            <p:cNvSpPr>
              <a:spLocks noChangeArrowheads="1"/>
            </p:cNvSpPr>
            <p:nvPr userDrawn="1"/>
          </p:nvSpPr>
          <p:spPr bwMode="auto">
            <a:xfrm>
              <a:off x="5581" y="1902"/>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126" name="Rectangle 78"/>
            <p:cNvSpPr>
              <a:spLocks noChangeArrowheads="1"/>
            </p:cNvSpPr>
            <p:nvPr userDrawn="1"/>
          </p:nvSpPr>
          <p:spPr bwMode="auto">
            <a:xfrm>
              <a:off x="5633" y="2432"/>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27" name="Rectangle 79"/>
            <p:cNvSpPr>
              <a:spLocks noChangeArrowheads="1"/>
            </p:cNvSpPr>
            <p:nvPr userDrawn="1"/>
          </p:nvSpPr>
          <p:spPr bwMode="auto">
            <a:xfrm>
              <a:off x="5581" y="2432"/>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128" name="Rectangle 80"/>
            <p:cNvSpPr>
              <a:spLocks noChangeArrowheads="1"/>
            </p:cNvSpPr>
            <p:nvPr userDrawn="1"/>
          </p:nvSpPr>
          <p:spPr bwMode="auto">
            <a:xfrm>
              <a:off x="5527" y="2432"/>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29" name="Rectangle 81"/>
            <p:cNvSpPr>
              <a:spLocks noChangeArrowheads="1"/>
            </p:cNvSpPr>
            <p:nvPr userDrawn="1"/>
          </p:nvSpPr>
          <p:spPr bwMode="auto">
            <a:xfrm>
              <a:off x="5633" y="2484"/>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30" name="Rectangle 82"/>
            <p:cNvSpPr>
              <a:spLocks noChangeArrowheads="1"/>
            </p:cNvSpPr>
            <p:nvPr userDrawn="1"/>
          </p:nvSpPr>
          <p:spPr bwMode="auto">
            <a:xfrm>
              <a:off x="5581" y="2484"/>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131" name="Rectangle 83"/>
            <p:cNvSpPr>
              <a:spLocks noChangeArrowheads="1"/>
            </p:cNvSpPr>
            <p:nvPr userDrawn="1"/>
          </p:nvSpPr>
          <p:spPr bwMode="auto">
            <a:xfrm>
              <a:off x="5633" y="2538"/>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32" name="Rectangle 84"/>
            <p:cNvSpPr>
              <a:spLocks noChangeArrowheads="1"/>
            </p:cNvSpPr>
            <p:nvPr userDrawn="1"/>
          </p:nvSpPr>
          <p:spPr bwMode="auto">
            <a:xfrm>
              <a:off x="5527" y="2538"/>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33" name="Rectangle 85"/>
            <p:cNvSpPr>
              <a:spLocks noChangeArrowheads="1"/>
            </p:cNvSpPr>
            <p:nvPr userDrawn="1"/>
          </p:nvSpPr>
          <p:spPr bwMode="auto">
            <a:xfrm>
              <a:off x="5633" y="2590"/>
              <a:ext cx="54" cy="53"/>
            </a:xfrm>
            <a:prstGeom prst="rect">
              <a:avLst/>
            </a:prstGeom>
            <a:solidFill>
              <a:srgbClr val="C32D9B"/>
            </a:solidFill>
            <a:ln w="15875">
              <a:solidFill>
                <a:srgbClr val="FFFFFF"/>
              </a:solidFill>
              <a:miter lim="800000"/>
              <a:headEnd/>
              <a:tailEnd/>
            </a:ln>
          </p:spPr>
          <p:txBody>
            <a:bodyPr/>
            <a:lstStyle/>
            <a:p>
              <a:endParaRPr lang="de-AT"/>
            </a:p>
          </p:txBody>
        </p:sp>
        <p:sp>
          <p:nvSpPr>
            <p:cNvPr id="2134" name="Rectangle 86"/>
            <p:cNvSpPr>
              <a:spLocks noChangeArrowheads="1"/>
            </p:cNvSpPr>
            <p:nvPr userDrawn="1"/>
          </p:nvSpPr>
          <p:spPr bwMode="auto">
            <a:xfrm>
              <a:off x="5581" y="2590"/>
              <a:ext cx="52" cy="53"/>
            </a:xfrm>
            <a:prstGeom prst="rect">
              <a:avLst/>
            </a:prstGeom>
            <a:solidFill>
              <a:srgbClr val="C32D9B"/>
            </a:solidFill>
            <a:ln w="15875">
              <a:solidFill>
                <a:srgbClr val="FFFFFF"/>
              </a:solidFill>
              <a:miter lim="800000"/>
              <a:headEnd/>
              <a:tailEnd/>
            </a:ln>
          </p:spPr>
          <p:txBody>
            <a:bodyPr/>
            <a:lstStyle/>
            <a:p>
              <a:endParaRPr lang="de-AT"/>
            </a:p>
          </p:txBody>
        </p:sp>
        <p:sp>
          <p:nvSpPr>
            <p:cNvPr id="2135" name="Rectangle 87"/>
            <p:cNvSpPr>
              <a:spLocks noChangeArrowheads="1"/>
            </p:cNvSpPr>
            <p:nvPr userDrawn="1"/>
          </p:nvSpPr>
          <p:spPr bwMode="auto">
            <a:xfrm>
              <a:off x="5475" y="2590"/>
              <a:ext cx="52" cy="53"/>
            </a:xfrm>
            <a:prstGeom prst="rect">
              <a:avLst/>
            </a:prstGeom>
            <a:solidFill>
              <a:srgbClr val="C32D9B"/>
            </a:solidFill>
            <a:ln w="15875">
              <a:solidFill>
                <a:srgbClr val="FFFFFF"/>
              </a:solidFill>
              <a:miter lim="800000"/>
              <a:headEnd/>
              <a:tailEnd/>
            </a:ln>
          </p:spPr>
          <p:txBody>
            <a:bodyPr/>
            <a:lstStyle/>
            <a:p>
              <a:endParaRPr lang="de-AT"/>
            </a:p>
          </p:txBody>
        </p:sp>
        <p:sp>
          <p:nvSpPr>
            <p:cNvPr id="2136" name="Rectangle 88"/>
            <p:cNvSpPr>
              <a:spLocks noChangeArrowheads="1"/>
            </p:cNvSpPr>
            <p:nvPr userDrawn="1"/>
          </p:nvSpPr>
          <p:spPr bwMode="auto">
            <a:xfrm>
              <a:off x="5633" y="2643"/>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37" name="Rectangle 89"/>
            <p:cNvSpPr>
              <a:spLocks noChangeArrowheads="1"/>
            </p:cNvSpPr>
            <p:nvPr userDrawn="1"/>
          </p:nvSpPr>
          <p:spPr bwMode="auto">
            <a:xfrm>
              <a:off x="5581" y="2643"/>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38" name="Rectangle 90"/>
            <p:cNvSpPr>
              <a:spLocks noChangeArrowheads="1"/>
            </p:cNvSpPr>
            <p:nvPr userDrawn="1"/>
          </p:nvSpPr>
          <p:spPr bwMode="auto">
            <a:xfrm>
              <a:off x="5527" y="2643"/>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39" name="Rectangle 91"/>
            <p:cNvSpPr>
              <a:spLocks noChangeArrowheads="1"/>
            </p:cNvSpPr>
            <p:nvPr userDrawn="1"/>
          </p:nvSpPr>
          <p:spPr bwMode="auto">
            <a:xfrm>
              <a:off x="5633" y="2695"/>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140" name="Rectangle 92"/>
            <p:cNvSpPr>
              <a:spLocks noChangeArrowheads="1"/>
            </p:cNvSpPr>
            <p:nvPr userDrawn="1"/>
          </p:nvSpPr>
          <p:spPr bwMode="auto">
            <a:xfrm>
              <a:off x="5581" y="2695"/>
              <a:ext cx="52" cy="53"/>
            </a:xfrm>
            <a:prstGeom prst="rect">
              <a:avLst/>
            </a:prstGeom>
            <a:solidFill>
              <a:srgbClr val="C32D9B"/>
            </a:solidFill>
            <a:ln w="15875">
              <a:solidFill>
                <a:srgbClr val="FFFFFF"/>
              </a:solidFill>
              <a:miter lim="800000"/>
              <a:headEnd/>
              <a:tailEnd/>
            </a:ln>
          </p:spPr>
          <p:txBody>
            <a:bodyPr/>
            <a:lstStyle/>
            <a:p>
              <a:endParaRPr lang="de-AT"/>
            </a:p>
          </p:txBody>
        </p:sp>
        <p:sp>
          <p:nvSpPr>
            <p:cNvPr id="2141" name="Rectangle 93"/>
            <p:cNvSpPr>
              <a:spLocks noChangeArrowheads="1"/>
            </p:cNvSpPr>
            <p:nvPr userDrawn="1"/>
          </p:nvSpPr>
          <p:spPr bwMode="auto">
            <a:xfrm>
              <a:off x="5633" y="2748"/>
              <a:ext cx="54" cy="53"/>
            </a:xfrm>
            <a:prstGeom prst="rect">
              <a:avLst/>
            </a:prstGeom>
            <a:solidFill>
              <a:srgbClr val="C32D9B"/>
            </a:solidFill>
            <a:ln w="15875">
              <a:solidFill>
                <a:srgbClr val="FFFFFF"/>
              </a:solidFill>
              <a:miter lim="800000"/>
              <a:headEnd/>
              <a:tailEnd/>
            </a:ln>
          </p:spPr>
          <p:txBody>
            <a:bodyPr/>
            <a:lstStyle/>
            <a:p>
              <a:endParaRPr lang="de-AT"/>
            </a:p>
          </p:txBody>
        </p:sp>
        <p:sp>
          <p:nvSpPr>
            <p:cNvPr id="2142" name="Rectangle 94"/>
            <p:cNvSpPr>
              <a:spLocks noChangeArrowheads="1"/>
            </p:cNvSpPr>
            <p:nvPr userDrawn="1"/>
          </p:nvSpPr>
          <p:spPr bwMode="auto">
            <a:xfrm>
              <a:off x="5581" y="2748"/>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143" name="Rectangle 95"/>
            <p:cNvSpPr>
              <a:spLocks noChangeArrowheads="1"/>
            </p:cNvSpPr>
            <p:nvPr userDrawn="1"/>
          </p:nvSpPr>
          <p:spPr bwMode="auto">
            <a:xfrm>
              <a:off x="5527" y="2748"/>
              <a:ext cx="54" cy="53"/>
            </a:xfrm>
            <a:prstGeom prst="rect">
              <a:avLst/>
            </a:prstGeom>
            <a:solidFill>
              <a:srgbClr val="C32D9B"/>
            </a:solidFill>
            <a:ln w="15875">
              <a:solidFill>
                <a:srgbClr val="FFFFFF"/>
              </a:solidFill>
              <a:miter lim="800000"/>
              <a:headEnd/>
              <a:tailEnd/>
            </a:ln>
          </p:spPr>
          <p:txBody>
            <a:bodyPr/>
            <a:lstStyle/>
            <a:p>
              <a:endParaRPr lang="de-AT"/>
            </a:p>
          </p:txBody>
        </p:sp>
        <p:sp>
          <p:nvSpPr>
            <p:cNvPr id="2144" name="Rectangle 96"/>
            <p:cNvSpPr>
              <a:spLocks noChangeArrowheads="1"/>
            </p:cNvSpPr>
            <p:nvPr userDrawn="1"/>
          </p:nvSpPr>
          <p:spPr bwMode="auto">
            <a:xfrm>
              <a:off x="5633" y="2801"/>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45" name="Rectangle 97"/>
            <p:cNvSpPr>
              <a:spLocks noChangeArrowheads="1"/>
            </p:cNvSpPr>
            <p:nvPr userDrawn="1"/>
          </p:nvSpPr>
          <p:spPr bwMode="auto">
            <a:xfrm>
              <a:off x="5581" y="2801"/>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46" name="Rectangle 98"/>
            <p:cNvSpPr>
              <a:spLocks noChangeArrowheads="1"/>
            </p:cNvSpPr>
            <p:nvPr userDrawn="1"/>
          </p:nvSpPr>
          <p:spPr bwMode="auto">
            <a:xfrm>
              <a:off x="5475" y="2801"/>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147" name="Rectangle 99"/>
            <p:cNvSpPr>
              <a:spLocks noChangeArrowheads="1"/>
            </p:cNvSpPr>
            <p:nvPr userDrawn="1"/>
          </p:nvSpPr>
          <p:spPr bwMode="auto">
            <a:xfrm>
              <a:off x="5633" y="285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148" name="Rectangle 100"/>
            <p:cNvSpPr>
              <a:spLocks noChangeArrowheads="1"/>
            </p:cNvSpPr>
            <p:nvPr userDrawn="1"/>
          </p:nvSpPr>
          <p:spPr bwMode="auto">
            <a:xfrm>
              <a:off x="5527" y="2853"/>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49" name="Rectangle 101"/>
            <p:cNvSpPr>
              <a:spLocks noChangeArrowheads="1"/>
            </p:cNvSpPr>
            <p:nvPr userDrawn="1"/>
          </p:nvSpPr>
          <p:spPr bwMode="auto">
            <a:xfrm>
              <a:off x="5633" y="2907"/>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50" name="Rectangle 102"/>
            <p:cNvSpPr>
              <a:spLocks noChangeArrowheads="1"/>
            </p:cNvSpPr>
            <p:nvPr userDrawn="1"/>
          </p:nvSpPr>
          <p:spPr bwMode="auto">
            <a:xfrm>
              <a:off x="5581" y="2907"/>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51" name="Rectangle 103"/>
            <p:cNvSpPr>
              <a:spLocks noChangeArrowheads="1"/>
            </p:cNvSpPr>
            <p:nvPr userDrawn="1"/>
          </p:nvSpPr>
          <p:spPr bwMode="auto">
            <a:xfrm>
              <a:off x="5475" y="2907"/>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52" name="Rectangle 104"/>
            <p:cNvSpPr>
              <a:spLocks noChangeArrowheads="1"/>
            </p:cNvSpPr>
            <p:nvPr userDrawn="1"/>
          </p:nvSpPr>
          <p:spPr bwMode="auto">
            <a:xfrm>
              <a:off x="5633" y="2959"/>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53" name="Rectangle 105"/>
            <p:cNvSpPr>
              <a:spLocks noChangeArrowheads="1"/>
            </p:cNvSpPr>
            <p:nvPr userDrawn="1"/>
          </p:nvSpPr>
          <p:spPr bwMode="auto">
            <a:xfrm>
              <a:off x="5581" y="2959"/>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154" name="Rectangle 106"/>
            <p:cNvSpPr>
              <a:spLocks noChangeArrowheads="1"/>
            </p:cNvSpPr>
            <p:nvPr userDrawn="1"/>
          </p:nvSpPr>
          <p:spPr bwMode="auto">
            <a:xfrm>
              <a:off x="5527" y="2959"/>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55" name="Rectangle 107"/>
            <p:cNvSpPr>
              <a:spLocks noChangeArrowheads="1"/>
            </p:cNvSpPr>
            <p:nvPr userDrawn="1"/>
          </p:nvSpPr>
          <p:spPr bwMode="auto">
            <a:xfrm>
              <a:off x="5633" y="3013"/>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56" name="Rectangle 108"/>
            <p:cNvSpPr>
              <a:spLocks noChangeArrowheads="1"/>
            </p:cNvSpPr>
            <p:nvPr userDrawn="1"/>
          </p:nvSpPr>
          <p:spPr bwMode="auto">
            <a:xfrm>
              <a:off x="5475" y="3013"/>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57" name="Rectangle 109"/>
            <p:cNvSpPr>
              <a:spLocks noChangeArrowheads="1"/>
            </p:cNvSpPr>
            <p:nvPr userDrawn="1"/>
          </p:nvSpPr>
          <p:spPr bwMode="auto">
            <a:xfrm>
              <a:off x="5633" y="3065"/>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58" name="Rectangle 110"/>
            <p:cNvSpPr>
              <a:spLocks noChangeArrowheads="1"/>
            </p:cNvSpPr>
            <p:nvPr userDrawn="1"/>
          </p:nvSpPr>
          <p:spPr bwMode="auto">
            <a:xfrm>
              <a:off x="5581" y="3065"/>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59" name="Rectangle 111"/>
            <p:cNvSpPr>
              <a:spLocks noChangeArrowheads="1"/>
            </p:cNvSpPr>
            <p:nvPr userDrawn="1"/>
          </p:nvSpPr>
          <p:spPr bwMode="auto">
            <a:xfrm>
              <a:off x="5527" y="3065"/>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160" name="Rectangle 112"/>
            <p:cNvSpPr>
              <a:spLocks noChangeArrowheads="1"/>
            </p:cNvSpPr>
            <p:nvPr userDrawn="1"/>
          </p:nvSpPr>
          <p:spPr bwMode="auto">
            <a:xfrm>
              <a:off x="5633" y="3117"/>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61" name="Rectangle 113"/>
            <p:cNvSpPr>
              <a:spLocks noChangeArrowheads="1"/>
            </p:cNvSpPr>
            <p:nvPr userDrawn="1"/>
          </p:nvSpPr>
          <p:spPr bwMode="auto">
            <a:xfrm>
              <a:off x="5581" y="3117"/>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162" name="Rectangle 114"/>
            <p:cNvSpPr>
              <a:spLocks noChangeArrowheads="1"/>
            </p:cNvSpPr>
            <p:nvPr userDrawn="1"/>
          </p:nvSpPr>
          <p:spPr bwMode="auto">
            <a:xfrm>
              <a:off x="5633" y="3171"/>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63" name="Rectangle 115"/>
            <p:cNvSpPr>
              <a:spLocks noChangeArrowheads="1"/>
            </p:cNvSpPr>
            <p:nvPr userDrawn="1"/>
          </p:nvSpPr>
          <p:spPr bwMode="auto">
            <a:xfrm>
              <a:off x="5527" y="3171"/>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64" name="Rectangle 116"/>
            <p:cNvSpPr>
              <a:spLocks noChangeArrowheads="1"/>
            </p:cNvSpPr>
            <p:nvPr userDrawn="1"/>
          </p:nvSpPr>
          <p:spPr bwMode="auto">
            <a:xfrm>
              <a:off x="5633" y="322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165" name="Rectangle 117"/>
            <p:cNvSpPr>
              <a:spLocks noChangeArrowheads="1"/>
            </p:cNvSpPr>
            <p:nvPr userDrawn="1"/>
          </p:nvSpPr>
          <p:spPr bwMode="auto">
            <a:xfrm>
              <a:off x="5581" y="3223"/>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166" name="Rectangle 118"/>
            <p:cNvSpPr>
              <a:spLocks noChangeArrowheads="1"/>
            </p:cNvSpPr>
            <p:nvPr userDrawn="1"/>
          </p:nvSpPr>
          <p:spPr bwMode="auto">
            <a:xfrm>
              <a:off x="5475" y="3223"/>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167" name="Rectangle 119"/>
            <p:cNvSpPr>
              <a:spLocks noChangeArrowheads="1"/>
            </p:cNvSpPr>
            <p:nvPr userDrawn="1"/>
          </p:nvSpPr>
          <p:spPr bwMode="auto">
            <a:xfrm>
              <a:off x="5633" y="3277"/>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68" name="Rectangle 120"/>
            <p:cNvSpPr>
              <a:spLocks noChangeArrowheads="1"/>
            </p:cNvSpPr>
            <p:nvPr userDrawn="1"/>
          </p:nvSpPr>
          <p:spPr bwMode="auto">
            <a:xfrm>
              <a:off x="5581" y="3277"/>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69" name="Rectangle 121"/>
            <p:cNvSpPr>
              <a:spLocks noChangeArrowheads="1"/>
            </p:cNvSpPr>
            <p:nvPr userDrawn="1"/>
          </p:nvSpPr>
          <p:spPr bwMode="auto">
            <a:xfrm>
              <a:off x="5527" y="3277"/>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70" name="Rectangle 122"/>
            <p:cNvSpPr>
              <a:spLocks noChangeArrowheads="1"/>
            </p:cNvSpPr>
            <p:nvPr userDrawn="1"/>
          </p:nvSpPr>
          <p:spPr bwMode="auto">
            <a:xfrm>
              <a:off x="5633" y="3329"/>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71" name="Rectangle 123"/>
            <p:cNvSpPr>
              <a:spLocks noChangeArrowheads="1"/>
            </p:cNvSpPr>
            <p:nvPr userDrawn="1"/>
          </p:nvSpPr>
          <p:spPr bwMode="auto">
            <a:xfrm>
              <a:off x="5581" y="3329"/>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172" name="Rectangle 124"/>
            <p:cNvSpPr>
              <a:spLocks noChangeArrowheads="1"/>
            </p:cNvSpPr>
            <p:nvPr userDrawn="1"/>
          </p:nvSpPr>
          <p:spPr bwMode="auto">
            <a:xfrm>
              <a:off x="5475" y="3329"/>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173" name="Rectangle 125"/>
            <p:cNvSpPr>
              <a:spLocks noChangeArrowheads="1"/>
            </p:cNvSpPr>
            <p:nvPr userDrawn="1"/>
          </p:nvSpPr>
          <p:spPr bwMode="auto">
            <a:xfrm>
              <a:off x="5633" y="3383"/>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74" name="Rectangle 126"/>
            <p:cNvSpPr>
              <a:spLocks noChangeArrowheads="1"/>
            </p:cNvSpPr>
            <p:nvPr userDrawn="1"/>
          </p:nvSpPr>
          <p:spPr bwMode="auto">
            <a:xfrm>
              <a:off x="5581" y="3383"/>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175" name="Rectangle 127"/>
            <p:cNvSpPr>
              <a:spLocks noChangeArrowheads="1"/>
            </p:cNvSpPr>
            <p:nvPr userDrawn="1"/>
          </p:nvSpPr>
          <p:spPr bwMode="auto">
            <a:xfrm>
              <a:off x="5527" y="3383"/>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76" name="Rectangle 128"/>
            <p:cNvSpPr>
              <a:spLocks noChangeArrowheads="1"/>
            </p:cNvSpPr>
            <p:nvPr userDrawn="1"/>
          </p:nvSpPr>
          <p:spPr bwMode="auto">
            <a:xfrm>
              <a:off x="5633" y="3435"/>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77" name="Rectangle 129"/>
            <p:cNvSpPr>
              <a:spLocks noChangeArrowheads="1"/>
            </p:cNvSpPr>
            <p:nvPr userDrawn="1"/>
          </p:nvSpPr>
          <p:spPr bwMode="auto">
            <a:xfrm>
              <a:off x="5633" y="3489"/>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78" name="Rectangle 130"/>
            <p:cNvSpPr>
              <a:spLocks noChangeArrowheads="1"/>
            </p:cNvSpPr>
            <p:nvPr userDrawn="1"/>
          </p:nvSpPr>
          <p:spPr bwMode="auto">
            <a:xfrm>
              <a:off x="5581" y="3489"/>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79" name="Rectangle 131"/>
            <p:cNvSpPr>
              <a:spLocks noChangeArrowheads="1"/>
            </p:cNvSpPr>
            <p:nvPr userDrawn="1"/>
          </p:nvSpPr>
          <p:spPr bwMode="auto">
            <a:xfrm>
              <a:off x="5527" y="3489"/>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80" name="Rectangle 132"/>
            <p:cNvSpPr>
              <a:spLocks noChangeArrowheads="1"/>
            </p:cNvSpPr>
            <p:nvPr userDrawn="1"/>
          </p:nvSpPr>
          <p:spPr bwMode="auto">
            <a:xfrm>
              <a:off x="5633" y="3541"/>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81" name="Rectangle 133"/>
            <p:cNvSpPr>
              <a:spLocks noChangeArrowheads="1"/>
            </p:cNvSpPr>
            <p:nvPr userDrawn="1"/>
          </p:nvSpPr>
          <p:spPr bwMode="auto">
            <a:xfrm>
              <a:off x="5581" y="3541"/>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82" name="Rectangle 134"/>
            <p:cNvSpPr>
              <a:spLocks noChangeArrowheads="1"/>
            </p:cNvSpPr>
            <p:nvPr userDrawn="1"/>
          </p:nvSpPr>
          <p:spPr bwMode="auto">
            <a:xfrm>
              <a:off x="5475" y="3541"/>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83" name="Rectangle 135"/>
            <p:cNvSpPr>
              <a:spLocks noChangeArrowheads="1"/>
            </p:cNvSpPr>
            <p:nvPr userDrawn="1"/>
          </p:nvSpPr>
          <p:spPr bwMode="auto">
            <a:xfrm>
              <a:off x="5633" y="3593"/>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184" name="Rectangle 136"/>
            <p:cNvSpPr>
              <a:spLocks noChangeArrowheads="1"/>
            </p:cNvSpPr>
            <p:nvPr userDrawn="1"/>
          </p:nvSpPr>
          <p:spPr bwMode="auto">
            <a:xfrm>
              <a:off x="5527" y="3593"/>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85" name="Rectangle 137"/>
            <p:cNvSpPr>
              <a:spLocks noChangeArrowheads="1"/>
            </p:cNvSpPr>
            <p:nvPr userDrawn="1"/>
          </p:nvSpPr>
          <p:spPr bwMode="auto">
            <a:xfrm>
              <a:off x="5633" y="3647"/>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86" name="Rectangle 138"/>
            <p:cNvSpPr>
              <a:spLocks noChangeArrowheads="1"/>
            </p:cNvSpPr>
            <p:nvPr userDrawn="1"/>
          </p:nvSpPr>
          <p:spPr bwMode="auto">
            <a:xfrm>
              <a:off x="5581" y="3647"/>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87" name="Rectangle 139"/>
            <p:cNvSpPr>
              <a:spLocks noChangeArrowheads="1"/>
            </p:cNvSpPr>
            <p:nvPr userDrawn="1"/>
          </p:nvSpPr>
          <p:spPr bwMode="auto">
            <a:xfrm>
              <a:off x="5475" y="3699"/>
              <a:ext cx="52" cy="53"/>
            </a:xfrm>
            <a:prstGeom prst="rect">
              <a:avLst/>
            </a:prstGeom>
            <a:solidFill>
              <a:srgbClr val="C32D9B"/>
            </a:solidFill>
            <a:ln w="15875">
              <a:solidFill>
                <a:srgbClr val="FFFFFF"/>
              </a:solidFill>
              <a:miter lim="800000"/>
              <a:headEnd/>
              <a:tailEnd/>
            </a:ln>
          </p:spPr>
          <p:txBody>
            <a:bodyPr/>
            <a:lstStyle/>
            <a:p>
              <a:endParaRPr lang="de-AT"/>
            </a:p>
          </p:txBody>
        </p:sp>
        <p:sp>
          <p:nvSpPr>
            <p:cNvPr id="2188" name="Rectangle 140"/>
            <p:cNvSpPr>
              <a:spLocks noChangeArrowheads="1"/>
            </p:cNvSpPr>
            <p:nvPr userDrawn="1"/>
          </p:nvSpPr>
          <p:spPr bwMode="auto">
            <a:xfrm>
              <a:off x="5633" y="3699"/>
              <a:ext cx="54" cy="53"/>
            </a:xfrm>
            <a:prstGeom prst="rect">
              <a:avLst/>
            </a:prstGeom>
            <a:solidFill>
              <a:srgbClr val="C32D9B"/>
            </a:solidFill>
            <a:ln w="15875">
              <a:solidFill>
                <a:srgbClr val="FFFFFF"/>
              </a:solidFill>
              <a:miter lim="800000"/>
              <a:headEnd/>
              <a:tailEnd/>
            </a:ln>
          </p:spPr>
          <p:txBody>
            <a:bodyPr/>
            <a:lstStyle/>
            <a:p>
              <a:endParaRPr lang="de-AT"/>
            </a:p>
          </p:txBody>
        </p:sp>
        <p:sp>
          <p:nvSpPr>
            <p:cNvPr id="2189" name="Rectangle 141"/>
            <p:cNvSpPr>
              <a:spLocks noChangeArrowheads="1"/>
            </p:cNvSpPr>
            <p:nvPr userDrawn="1"/>
          </p:nvSpPr>
          <p:spPr bwMode="auto">
            <a:xfrm>
              <a:off x="5581" y="3699"/>
              <a:ext cx="52" cy="53"/>
            </a:xfrm>
            <a:prstGeom prst="rect">
              <a:avLst/>
            </a:prstGeom>
            <a:solidFill>
              <a:srgbClr val="C32D9B"/>
            </a:solidFill>
            <a:ln w="15875">
              <a:solidFill>
                <a:srgbClr val="FFFFFF"/>
              </a:solidFill>
              <a:miter lim="800000"/>
              <a:headEnd/>
              <a:tailEnd/>
            </a:ln>
          </p:spPr>
          <p:txBody>
            <a:bodyPr/>
            <a:lstStyle/>
            <a:p>
              <a:endParaRPr lang="de-AT"/>
            </a:p>
          </p:txBody>
        </p:sp>
        <p:sp>
          <p:nvSpPr>
            <p:cNvPr id="2190" name="Rectangle 142"/>
            <p:cNvSpPr>
              <a:spLocks noChangeArrowheads="1"/>
            </p:cNvSpPr>
            <p:nvPr userDrawn="1"/>
          </p:nvSpPr>
          <p:spPr bwMode="auto">
            <a:xfrm>
              <a:off x="5633" y="3752"/>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91" name="Rectangle 143"/>
            <p:cNvSpPr>
              <a:spLocks noChangeArrowheads="1"/>
            </p:cNvSpPr>
            <p:nvPr userDrawn="1"/>
          </p:nvSpPr>
          <p:spPr bwMode="auto">
            <a:xfrm>
              <a:off x="5527" y="3752"/>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92" name="Rectangle 144"/>
            <p:cNvSpPr>
              <a:spLocks noChangeArrowheads="1"/>
            </p:cNvSpPr>
            <p:nvPr userDrawn="1"/>
          </p:nvSpPr>
          <p:spPr bwMode="auto">
            <a:xfrm>
              <a:off x="5633" y="3804"/>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93" name="Rectangle 145"/>
            <p:cNvSpPr>
              <a:spLocks noChangeArrowheads="1"/>
            </p:cNvSpPr>
            <p:nvPr userDrawn="1"/>
          </p:nvSpPr>
          <p:spPr bwMode="auto">
            <a:xfrm>
              <a:off x="5581" y="3804"/>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194" name="Rectangle 146"/>
            <p:cNvSpPr>
              <a:spLocks noChangeArrowheads="1"/>
            </p:cNvSpPr>
            <p:nvPr userDrawn="1"/>
          </p:nvSpPr>
          <p:spPr bwMode="auto">
            <a:xfrm>
              <a:off x="5527" y="3804"/>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195" name="Rectangle 147"/>
            <p:cNvSpPr>
              <a:spLocks noChangeArrowheads="1"/>
            </p:cNvSpPr>
            <p:nvPr userDrawn="1"/>
          </p:nvSpPr>
          <p:spPr bwMode="auto">
            <a:xfrm>
              <a:off x="5633" y="3858"/>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96" name="Rectangle 148"/>
            <p:cNvSpPr>
              <a:spLocks noChangeArrowheads="1"/>
            </p:cNvSpPr>
            <p:nvPr userDrawn="1"/>
          </p:nvSpPr>
          <p:spPr bwMode="auto">
            <a:xfrm>
              <a:off x="5581" y="3858"/>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97" name="Rectangle 149"/>
            <p:cNvSpPr>
              <a:spLocks noChangeArrowheads="1"/>
            </p:cNvSpPr>
            <p:nvPr userDrawn="1"/>
          </p:nvSpPr>
          <p:spPr bwMode="auto">
            <a:xfrm>
              <a:off x="5527" y="3858"/>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198" name="Rectangle 150"/>
            <p:cNvSpPr>
              <a:spLocks noChangeArrowheads="1"/>
            </p:cNvSpPr>
            <p:nvPr userDrawn="1"/>
          </p:nvSpPr>
          <p:spPr bwMode="auto">
            <a:xfrm>
              <a:off x="5475" y="3858"/>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199" name="Rectangle 151"/>
            <p:cNvSpPr>
              <a:spLocks noChangeArrowheads="1"/>
            </p:cNvSpPr>
            <p:nvPr userDrawn="1"/>
          </p:nvSpPr>
          <p:spPr bwMode="auto">
            <a:xfrm>
              <a:off x="5633" y="1956"/>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00" name="Rectangle 152"/>
            <p:cNvSpPr>
              <a:spLocks noChangeArrowheads="1"/>
            </p:cNvSpPr>
            <p:nvPr userDrawn="1"/>
          </p:nvSpPr>
          <p:spPr bwMode="auto">
            <a:xfrm>
              <a:off x="5581" y="1956"/>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201" name="Rectangle 153"/>
            <p:cNvSpPr>
              <a:spLocks noChangeArrowheads="1"/>
            </p:cNvSpPr>
            <p:nvPr userDrawn="1"/>
          </p:nvSpPr>
          <p:spPr bwMode="auto">
            <a:xfrm>
              <a:off x="5527" y="1956"/>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02" name="Rectangle 154"/>
            <p:cNvSpPr>
              <a:spLocks noChangeArrowheads="1"/>
            </p:cNvSpPr>
            <p:nvPr userDrawn="1"/>
          </p:nvSpPr>
          <p:spPr bwMode="auto">
            <a:xfrm>
              <a:off x="5633" y="2008"/>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203" name="Rectangle 155"/>
            <p:cNvSpPr>
              <a:spLocks noChangeArrowheads="1"/>
            </p:cNvSpPr>
            <p:nvPr userDrawn="1"/>
          </p:nvSpPr>
          <p:spPr bwMode="auto">
            <a:xfrm>
              <a:off x="5527" y="2114"/>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04" name="Rectangle 156"/>
            <p:cNvSpPr>
              <a:spLocks noChangeArrowheads="1"/>
            </p:cNvSpPr>
            <p:nvPr userDrawn="1"/>
          </p:nvSpPr>
          <p:spPr bwMode="auto">
            <a:xfrm>
              <a:off x="5527" y="2008"/>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205" name="Rectangle 157"/>
            <p:cNvSpPr>
              <a:spLocks noChangeArrowheads="1"/>
            </p:cNvSpPr>
            <p:nvPr userDrawn="1"/>
          </p:nvSpPr>
          <p:spPr bwMode="auto">
            <a:xfrm>
              <a:off x="5633" y="2062"/>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206" name="Rectangle 158"/>
            <p:cNvSpPr>
              <a:spLocks noChangeArrowheads="1"/>
            </p:cNvSpPr>
            <p:nvPr userDrawn="1"/>
          </p:nvSpPr>
          <p:spPr bwMode="auto">
            <a:xfrm>
              <a:off x="5581" y="2062"/>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07" name="Rectangle 159"/>
            <p:cNvSpPr>
              <a:spLocks noChangeArrowheads="1"/>
            </p:cNvSpPr>
            <p:nvPr userDrawn="1"/>
          </p:nvSpPr>
          <p:spPr bwMode="auto">
            <a:xfrm>
              <a:off x="5475" y="2062"/>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08" name="Rectangle 160"/>
            <p:cNvSpPr>
              <a:spLocks noChangeArrowheads="1"/>
            </p:cNvSpPr>
            <p:nvPr userDrawn="1"/>
          </p:nvSpPr>
          <p:spPr bwMode="auto">
            <a:xfrm>
              <a:off x="5633" y="2114"/>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09" name="Rectangle 161"/>
            <p:cNvSpPr>
              <a:spLocks noChangeArrowheads="1"/>
            </p:cNvSpPr>
            <p:nvPr userDrawn="1"/>
          </p:nvSpPr>
          <p:spPr bwMode="auto">
            <a:xfrm>
              <a:off x="5633" y="2168"/>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210" name="Rectangle 162"/>
            <p:cNvSpPr>
              <a:spLocks noChangeArrowheads="1"/>
            </p:cNvSpPr>
            <p:nvPr userDrawn="1"/>
          </p:nvSpPr>
          <p:spPr bwMode="auto">
            <a:xfrm>
              <a:off x="5581" y="2168"/>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11" name="Rectangle 163"/>
            <p:cNvSpPr>
              <a:spLocks noChangeArrowheads="1"/>
            </p:cNvSpPr>
            <p:nvPr userDrawn="1"/>
          </p:nvSpPr>
          <p:spPr bwMode="auto">
            <a:xfrm>
              <a:off x="5633" y="222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12" name="Rectangle 164"/>
            <p:cNvSpPr>
              <a:spLocks noChangeArrowheads="1"/>
            </p:cNvSpPr>
            <p:nvPr userDrawn="1"/>
          </p:nvSpPr>
          <p:spPr bwMode="auto">
            <a:xfrm>
              <a:off x="5581" y="2220"/>
              <a:ext cx="52" cy="52"/>
            </a:xfrm>
            <a:prstGeom prst="rect">
              <a:avLst/>
            </a:prstGeom>
            <a:solidFill>
              <a:srgbClr val="C32D9B"/>
            </a:solidFill>
            <a:ln w="15875">
              <a:solidFill>
                <a:srgbClr val="FFFFFF"/>
              </a:solidFill>
              <a:miter lim="800000"/>
              <a:headEnd/>
              <a:tailEnd/>
            </a:ln>
          </p:spPr>
          <p:txBody>
            <a:bodyPr/>
            <a:lstStyle/>
            <a:p>
              <a:endParaRPr lang="de-AT"/>
            </a:p>
          </p:txBody>
        </p:sp>
        <p:sp>
          <p:nvSpPr>
            <p:cNvPr id="2213" name="Rectangle 165"/>
            <p:cNvSpPr>
              <a:spLocks noChangeArrowheads="1"/>
            </p:cNvSpPr>
            <p:nvPr userDrawn="1"/>
          </p:nvSpPr>
          <p:spPr bwMode="auto">
            <a:xfrm>
              <a:off x="5527" y="222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14" name="Rectangle 166"/>
            <p:cNvSpPr>
              <a:spLocks noChangeArrowheads="1"/>
            </p:cNvSpPr>
            <p:nvPr userDrawn="1"/>
          </p:nvSpPr>
          <p:spPr bwMode="auto">
            <a:xfrm>
              <a:off x="5633" y="2272"/>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215" name="Rectangle 167"/>
            <p:cNvSpPr>
              <a:spLocks noChangeArrowheads="1"/>
            </p:cNvSpPr>
            <p:nvPr userDrawn="1"/>
          </p:nvSpPr>
          <p:spPr bwMode="auto">
            <a:xfrm>
              <a:off x="5633" y="2326"/>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16" name="Rectangle 168"/>
            <p:cNvSpPr>
              <a:spLocks noChangeArrowheads="1"/>
            </p:cNvSpPr>
            <p:nvPr userDrawn="1"/>
          </p:nvSpPr>
          <p:spPr bwMode="auto">
            <a:xfrm>
              <a:off x="5581" y="2272"/>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217" name="Rectangle 169"/>
            <p:cNvSpPr>
              <a:spLocks noChangeArrowheads="1"/>
            </p:cNvSpPr>
            <p:nvPr userDrawn="1"/>
          </p:nvSpPr>
          <p:spPr bwMode="auto">
            <a:xfrm>
              <a:off x="5527" y="2326"/>
              <a:ext cx="54" cy="52"/>
            </a:xfrm>
            <a:prstGeom prst="rect">
              <a:avLst/>
            </a:prstGeom>
            <a:solidFill>
              <a:srgbClr val="C32D9B"/>
            </a:solidFill>
            <a:ln w="15875">
              <a:solidFill>
                <a:srgbClr val="FFFFFF"/>
              </a:solidFill>
              <a:miter lim="800000"/>
              <a:headEnd/>
              <a:tailEnd/>
            </a:ln>
          </p:spPr>
          <p:txBody>
            <a:bodyPr/>
            <a:lstStyle/>
            <a:p>
              <a:endParaRPr lang="de-AT"/>
            </a:p>
          </p:txBody>
        </p:sp>
        <p:sp>
          <p:nvSpPr>
            <p:cNvPr id="2218" name="Rectangle 170"/>
            <p:cNvSpPr>
              <a:spLocks noChangeArrowheads="1"/>
            </p:cNvSpPr>
            <p:nvPr userDrawn="1"/>
          </p:nvSpPr>
          <p:spPr bwMode="auto">
            <a:xfrm>
              <a:off x="5633" y="2378"/>
              <a:ext cx="54" cy="54"/>
            </a:xfrm>
            <a:prstGeom prst="rect">
              <a:avLst/>
            </a:prstGeom>
            <a:solidFill>
              <a:srgbClr val="C32D9B"/>
            </a:solidFill>
            <a:ln w="15875">
              <a:solidFill>
                <a:srgbClr val="FFFFFF"/>
              </a:solidFill>
              <a:miter lim="800000"/>
              <a:headEnd/>
              <a:tailEnd/>
            </a:ln>
          </p:spPr>
          <p:txBody>
            <a:bodyPr/>
            <a:lstStyle/>
            <a:p>
              <a:endParaRPr lang="de-AT"/>
            </a:p>
          </p:txBody>
        </p:sp>
        <p:sp>
          <p:nvSpPr>
            <p:cNvPr id="2219" name="Rectangle 171"/>
            <p:cNvSpPr>
              <a:spLocks noChangeArrowheads="1"/>
            </p:cNvSpPr>
            <p:nvPr userDrawn="1"/>
          </p:nvSpPr>
          <p:spPr bwMode="auto">
            <a:xfrm>
              <a:off x="5581" y="2378"/>
              <a:ext cx="52" cy="54"/>
            </a:xfrm>
            <a:prstGeom prst="rect">
              <a:avLst/>
            </a:prstGeom>
            <a:solidFill>
              <a:srgbClr val="C32D9B"/>
            </a:solidFill>
            <a:ln w="15875">
              <a:solidFill>
                <a:srgbClr val="FFFFFF"/>
              </a:solidFill>
              <a:miter lim="800000"/>
              <a:headEnd/>
              <a:tailEnd/>
            </a:ln>
          </p:spPr>
          <p:txBody>
            <a:bodyPr/>
            <a:lstStyle/>
            <a:p>
              <a:endParaRPr lang="de-AT"/>
            </a:p>
          </p:txBody>
        </p:sp>
        <p:sp>
          <p:nvSpPr>
            <p:cNvPr id="2220" name="Rectangle 172"/>
            <p:cNvSpPr>
              <a:spLocks noChangeArrowheads="1"/>
            </p:cNvSpPr>
            <p:nvPr userDrawn="1"/>
          </p:nvSpPr>
          <p:spPr bwMode="auto">
            <a:xfrm>
              <a:off x="5475" y="2378"/>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221" name="Rectangle 173"/>
            <p:cNvSpPr>
              <a:spLocks noChangeArrowheads="1"/>
            </p:cNvSpPr>
            <p:nvPr userDrawn="1"/>
          </p:nvSpPr>
          <p:spPr bwMode="auto">
            <a:xfrm>
              <a:off x="5581" y="1798"/>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22" name="Rectangle 174"/>
            <p:cNvSpPr>
              <a:spLocks noChangeArrowheads="1"/>
            </p:cNvSpPr>
            <p:nvPr userDrawn="1"/>
          </p:nvSpPr>
          <p:spPr bwMode="auto">
            <a:xfrm>
              <a:off x="5581" y="477"/>
              <a:ext cx="52" cy="53"/>
            </a:xfrm>
            <a:prstGeom prst="rect">
              <a:avLst/>
            </a:prstGeom>
            <a:solidFill>
              <a:srgbClr val="2AA3D8"/>
            </a:solidFill>
            <a:ln w="15875">
              <a:solidFill>
                <a:srgbClr val="FFFFFF"/>
              </a:solidFill>
              <a:miter lim="800000"/>
              <a:headEnd/>
              <a:tailEnd/>
            </a:ln>
          </p:spPr>
          <p:txBody>
            <a:bodyPr/>
            <a:lstStyle/>
            <a:p>
              <a:endParaRPr lang="de-AT"/>
            </a:p>
          </p:txBody>
        </p:sp>
        <p:sp>
          <p:nvSpPr>
            <p:cNvPr id="2223" name="Rectangle 175"/>
            <p:cNvSpPr>
              <a:spLocks noChangeArrowheads="1"/>
            </p:cNvSpPr>
            <p:nvPr userDrawn="1"/>
          </p:nvSpPr>
          <p:spPr bwMode="auto">
            <a:xfrm>
              <a:off x="5633" y="477"/>
              <a:ext cx="54" cy="53"/>
            </a:xfrm>
            <a:prstGeom prst="rect">
              <a:avLst/>
            </a:prstGeom>
            <a:solidFill>
              <a:srgbClr val="2AA3D8"/>
            </a:solidFill>
            <a:ln w="15875">
              <a:solidFill>
                <a:srgbClr val="FFFFFF"/>
              </a:solidFill>
              <a:miter lim="800000"/>
              <a:headEnd/>
              <a:tailEnd/>
            </a:ln>
          </p:spPr>
          <p:txBody>
            <a:bodyPr/>
            <a:lstStyle/>
            <a:p>
              <a:endParaRPr lang="de-AT"/>
            </a:p>
          </p:txBody>
        </p:sp>
        <p:sp>
          <p:nvSpPr>
            <p:cNvPr id="2224" name="Rectangle 176"/>
            <p:cNvSpPr>
              <a:spLocks noChangeArrowheads="1"/>
            </p:cNvSpPr>
            <p:nvPr userDrawn="1"/>
          </p:nvSpPr>
          <p:spPr bwMode="auto">
            <a:xfrm>
              <a:off x="5527" y="424"/>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25" name="Rectangle 177"/>
            <p:cNvSpPr>
              <a:spLocks noChangeArrowheads="1"/>
            </p:cNvSpPr>
            <p:nvPr userDrawn="1"/>
          </p:nvSpPr>
          <p:spPr bwMode="auto">
            <a:xfrm>
              <a:off x="5581" y="424"/>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26" name="Rectangle 178"/>
            <p:cNvSpPr>
              <a:spLocks noChangeArrowheads="1"/>
            </p:cNvSpPr>
            <p:nvPr userDrawn="1"/>
          </p:nvSpPr>
          <p:spPr bwMode="auto">
            <a:xfrm>
              <a:off x="5633" y="424"/>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27" name="Rectangle 179"/>
            <p:cNvSpPr>
              <a:spLocks noChangeArrowheads="1"/>
            </p:cNvSpPr>
            <p:nvPr userDrawn="1"/>
          </p:nvSpPr>
          <p:spPr bwMode="auto">
            <a:xfrm>
              <a:off x="5633" y="372"/>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28" name="Rectangle 180"/>
            <p:cNvSpPr>
              <a:spLocks noChangeArrowheads="1"/>
            </p:cNvSpPr>
            <p:nvPr userDrawn="1"/>
          </p:nvSpPr>
          <p:spPr bwMode="auto">
            <a:xfrm>
              <a:off x="5475" y="372"/>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29" name="Rectangle 181"/>
            <p:cNvSpPr>
              <a:spLocks noChangeArrowheads="1"/>
            </p:cNvSpPr>
            <p:nvPr userDrawn="1"/>
          </p:nvSpPr>
          <p:spPr bwMode="auto">
            <a:xfrm>
              <a:off x="5527" y="318"/>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30" name="Rectangle 182"/>
            <p:cNvSpPr>
              <a:spLocks noChangeArrowheads="1"/>
            </p:cNvSpPr>
            <p:nvPr userDrawn="1"/>
          </p:nvSpPr>
          <p:spPr bwMode="auto">
            <a:xfrm>
              <a:off x="5581" y="318"/>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231" name="Rectangle 183"/>
            <p:cNvSpPr>
              <a:spLocks noChangeArrowheads="1"/>
            </p:cNvSpPr>
            <p:nvPr userDrawn="1"/>
          </p:nvSpPr>
          <p:spPr bwMode="auto">
            <a:xfrm>
              <a:off x="5633" y="318"/>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32" name="Rectangle 184"/>
            <p:cNvSpPr>
              <a:spLocks noChangeArrowheads="1"/>
            </p:cNvSpPr>
            <p:nvPr userDrawn="1"/>
          </p:nvSpPr>
          <p:spPr bwMode="auto">
            <a:xfrm>
              <a:off x="5581" y="266"/>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33" name="Rectangle 185"/>
            <p:cNvSpPr>
              <a:spLocks noChangeArrowheads="1"/>
            </p:cNvSpPr>
            <p:nvPr userDrawn="1"/>
          </p:nvSpPr>
          <p:spPr bwMode="auto">
            <a:xfrm>
              <a:off x="5633" y="266"/>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34" name="Rectangle 186"/>
            <p:cNvSpPr>
              <a:spLocks noChangeArrowheads="1"/>
            </p:cNvSpPr>
            <p:nvPr userDrawn="1"/>
          </p:nvSpPr>
          <p:spPr bwMode="auto">
            <a:xfrm>
              <a:off x="5527" y="212"/>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35" name="Rectangle 187"/>
            <p:cNvSpPr>
              <a:spLocks noChangeArrowheads="1"/>
            </p:cNvSpPr>
            <p:nvPr userDrawn="1"/>
          </p:nvSpPr>
          <p:spPr bwMode="auto">
            <a:xfrm>
              <a:off x="5581" y="212"/>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236" name="Rectangle 188"/>
            <p:cNvSpPr>
              <a:spLocks noChangeArrowheads="1"/>
            </p:cNvSpPr>
            <p:nvPr userDrawn="1"/>
          </p:nvSpPr>
          <p:spPr bwMode="auto">
            <a:xfrm>
              <a:off x="5633" y="212"/>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37" name="Rectangle 189"/>
            <p:cNvSpPr>
              <a:spLocks noChangeArrowheads="1"/>
            </p:cNvSpPr>
            <p:nvPr userDrawn="1"/>
          </p:nvSpPr>
          <p:spPr bwMode="auto">
            <a:xfrm>
              <a:off x="5476" y="214"/>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38" name="Rectangle 190"/>
            <p:cNvSpPr>
              <a:spLocks noChangeArrowheads="1"/>
            </p:cNvSpPr>
            <p:nvPr userDrawn="1"/>
          </p:nvSpPr>
          <p:spPr bwMode="auto">
            <a:xfrm>
              <a:off x="5527" y="16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39" name="Rectangle 191"/>
            <p:cNvSpPr>
              <a:spLocks noChangeArrowheads="1"/>
            </p:cNvSpPr>
            <p:nvPr userDrawn="1"/>
          </p:nvSpPr>
          <p:spPr bwMode="auto">
            <a:xfrm>
              <a:off x="5581" y="160"/>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40" name="Rectangle 192"/>
            <p:cNvSpPr>
              <a:spLocks noChangeArrowheads="1"/>
            </p:cNvSpPr>
            <p:nvPr userDrawn="1"/>
          </p:nvSpPr>
          <p:spPr bwMode="auto">
            <a:xfrm>
              <a:off x="5633" y="160"/>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41" name="Rectangle 193"/>
            <p:cNvSpPr>
              <a:spLocks noChangeArrowheads="1"/>
            </p:cNvSpPr>
            <p:nvPr userDrawn="1"/>
          </p:nvSpPr>
          <p:spPr bwMode="auto">
            <a:xfrm>
              <a:off x="5581" y="106"/>
              <a:ext cx="52" cy="54"/>
            </a:xfrm>
            <a:prstGeom prst="rect">
              <a:avLst/>
            </a:prstGeom>
            <a:solidFill>
              <a:srgbClr val="2AA3D8"/>
            </a:solidFill>
            <a:ln w="15875">
              <a:solidFill>
                <a:srgbClr val="FFFFFF"/>
              </a:solidFill>
              <a:miter lim="800000"/>
              <a:headEnd/>
              <a:tailEnd/>
            </a:ln>
          </p:spPr>
          <p:txBody>
            <a:bodyPr/>
            <a:lstStyle/>
            <a:p>
              <a:endParaRPr lang="de-AT"/>
            </a:p>
          </p:txBody>
        </p:sp>
        <p:sp>
          <p:nvSpPr>
            <p:cNvPr id="2242" name="Rectangle 194"/>
            <p:cNvSpPr>
              <a:spLocks noChangeArrowheads="1"/>
            </p:cNvSpPr>
            <p:nvPr userDrawn="1"/>
          </p:nvSpPr>
          <p:spPr bwMode="auto">
            <a:xfrm>
              <a:off x="5633" y="106"/>
              <a:ext cx="54" cy="54"/>
            </a:xfrm>
            <a:prstGeom prst="rect">
              <a:avLst/>
            </a:prstGeom>
            <a:solidFill>
              <a:srgbClr val="2AA3D8"/>
            </a:solidFill>
            <a:ln w="15875">
              <a:solidFill>
                <a:srgbClr val="FFFFFF"/>
              </a:solidFill>
              <a:miter lim="800000"/>
              <a:headEnd/>
              <a:tailEnd/>
            </a:ln>
          </p:spPr>
          <p:txBody>
            <a:bodyPr/>
            <a:lstStyle/>
            <a:p>
              <a:endParaRPr lang="de-AT"/>
            </a:p>
          </p:txBody>
        </p:sp>
        <p:sp>
          <p:nvSpPr>
            <p:cNvPr id="2243" name="Rectangle 195"/>
            <p:cNvSpPr>
              <a:spLocks noChangeArrowheads="1"/>
            </p:cNvSpPr>
            <p:nvPr userDrawn="1"/>
          </p:nvSpPr>
          <p:spPr bwMode="auto">
            <a:xfrm>
              <a:off x="5527" y="54"/>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44" name="Rectangle 196"/>
            <p:cNvSpPr>
              <a:spLocks noChangeArrowheads="1"/>
            </p:cNvSpPr>
            <p:nvPr userDrawn="1"/>
          </p:nvSpPr>
          <p:spPr bwMode="auto">
            <a:xfrm>
              <a:off x="5581" y="54"/>
              <a:ext cx="52" cy="52"/>
            </a:xfrm>
            <a:prstGeom prst="rect">
              <a:avLst/>
            </a:prstGeom>
            <a:solidFill>
              <a:srgbClr val="2AA3D8"/>
            </a:solidFill>
            <a:ln w="15875">
              <a:solidFill>
                <a:srgbClr val="FFFFFF"/>
              </a:solidFill>
              <a:miter lim="800000"/>
              <a:headEnd/>
              <a:tailEnd/>
            </a:ln>
          </p:spPr>
          <p:txBody>
            <a:bodyPr/>
            <a:lstStyle/>
            <a:p>
              <a:endParaRPr lang="de-AT"/>
            </a:p>
          </p:txBody>
        </p:sp>
        <p:sp>
          <p:nvSpPr>
            <p:cNvPr id="2245" name="Rectangle 197"/>
            <p:cNvSpPr>
              <a:spLocks noChangeArrowheads="1"/>
            </p:cNvSpPr>
            <p:nvPr userDrawn="1"/>
          </p:nvSpPr>
          <p:spPr bwMode="auto">
            <a:xfrm>
              <a:off x="5633" y="54"/>
              <a:ext cx="54" cy="52"/>
            </a:xfrm>
            <a:prstGeom prst="rect">
              <a:avLst/>
            </a:prstGeom>
            <a:solidFill>
              <a:srgbClr val="2AA3D8"/>
            </a:solidFill>
            <a:ln w="15875">
              <a:solidFill>
                <a:srgbClr val="FFFFFF"/>
              </a:solidFill>
              <a:miter lim="800000"/>
              <a:headEnd/>
              <a:tailEnd/>
            </a:ln>
          </p:spPr>
          <p:txBody>
            <a:bodyPr/>
            <a:lstStyle/>
            <a:p>
              <a:endParaRPr lang="de-AT"/>
            </a:p>
          </p:txBody>
        </p:sp>
        <p:sp>
          <p:nvSpPr>
            <p:cNvPr id="2246" name="Rectangle 198"/>
            <p:cNvSpPr>
              <a:spLocks noChangeArrowheads="1"/>
            </p:cNvSpPr>
            <p:nvPr userDrawn="1"/>
          </p:nvSpPr>
          <p:spPr bwMode="auto">
            <a:xfrm>
              <a:off x="5475" y="54"/>
              <a:ext cx="52" cy="52"/>
            </a:xfrm>
            <a:prstGeom prst="rect">
              <a:avLst/>
            </a:prstGeom>
            <a:solidFill>
              <a:srgbClr val="2AA3D8"/>
            </a:solidFill>
            <a:ln w="15875">
              <a:solidFill>
                <a:srgbClr val="FFFFFF"/>
              </a:solidFill>
              <a:miter lim="800000"/>
              <a:headEnd/>
              <a:tailEnd/>
            </a:ln>
          </p:spPr>
          <p:txBody>
            <a:bodyPr/>
            <a:lstStyle/>
            <a:p>
              <a:endParaRPr lang="de-AT"/>
            </a:p>
          </p:txBody>
        </p:sp>
      </p:grpSp>
      <p:sp>
        <p:nvSpPr>
          <p:cNvPr id="2247" name="Rectangle 199"/>
          <p:cNvSpPr>
            <a:spLocks noGrp="1" noChangeArrowheads="1"/>
          </p:cNvSpPr>
          <p:nvPr>
            <p:ph type="ctrTitle"/>
          </p:nvPr>
        </p:nvSpPr>
        <p:spPr>
          <a:xfrm>
            <a:off x="179388" y="115888"/>
            <a:ext cx="8424862" cy="2736850"/>
          </a:xfrm>
        </p:spPr>
        <p:txBody>
          <a:bodyPr anchor="b" anchorCtr="1"/>
          <a:lstStyle>
            <a:lvl1pPr algn="ctr">
              <a:defRPr sz="4000" b="1">
                <a:solidFill>
                  <a:schemeClr val="accent1"/>
                </a:solidFill>
              </a:defRPr>
            </a:lvl1pPr>
          </a:lstStyle>
          <a:p>
            <a:r>
              <a:rPr lang="de-AT"/>
              <a:t>Click to edit Master title style</a:t>
            </a:r>
          </a:p>
        </p:txBody>
      </p:sp>
      <p:sp>
        <p:nvSpPr>
          <p:cNvPr id="2248" name="Rectangle 200"/>
          <p:cNvSpPr>
            <a:spLocks noGrp="1" noChangeArrowheads="1"/>
          </p:cNvSpPr>
          <p:nvPr>
            <p:ph type="subTitle" idx="1"/>
          </p:nvPr>
        </p:nvSpPr>
        <p:spPr>
          <a:xfrm>
            <a:off x="179388" y="2997200"/>
            <a:ext cx="8424862" cy="1439863"/>
          </a:xfrm>
        </p:spPr>
        <p:txBody>
          <a:bodyPr anchor="ctr"/>
          <a:lstStyle>
            <a:lvl1pPr marL="0" indent="0" algn="ctr">
              <a:buFont typeface="Arial" charset="0"/>
              <a:buNone/>
              <a:defRPr sz="3600"/>
            </a:lvl1pPr>
          </a:lstStyle>
          <a:p>
            <a:r>
              <a:rPr lang="de-AT"/>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Footer Placeholder 3"/>
          <p:cNvSpPr>
            <a:spLocks noGrp="1"/>
          </p:cNvSpPr>
          <p:nvPr>
            <p:ph type="ftr" sz="quarter" idx="10"/>
          </p:nvPr>
        </p:nvSpPr>
        <p:spPr/>
        <p:txBody>
          <a:bodyPr/>
          <a:lstStyle>
            <a:lvl1pPr>
              <a:defRPr/>
            </a:lvl1pPr>
          </a:lstStyle>
          <a:p>
            <a:r>
              <a:rPr lang="de-AT"/>
              <a:t>&lt;insert your name here&gt;</a:t>
            </a:r>
          </a:p>
        </p:txBody>
      </p:sp>
      <p:sp>
        <p:nvSpPr>
          <p:cNvPr id="5" name="Slide Number Placeholder 4"/>
          <p:cNvSpPr>
            <a:spLocks noGrp="1"/>
          </p:cNvSpPr>
          <p:nvPr>
            <p:ph type="sldNum" sz="quarter" idx="11"/>
          </p:nvPr>
        </p:nvSpPr>
        <p:spPr/>
        <p:txBody>
          <a:bodyPr/>
          <a:lstStyle>
            <a:lvl1pPr>
              <a:defRPr/>
            </a:lvl1pPr>
          </a:lstStyle>
          <a:p>
            <a:fld id="{6EE6CC15-30D6-4A6F-9933-0DB9AB128BE2}" type="slidenum">
              <a:rPr lang="de-AT"/>
              <a:pPr/>
              <a:t>‹Nr.›</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4450"/>
            <a:ext cx="2225675" cy="6337300"/>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119063" y="44450"/>
            <a:ext cx="6529387"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Footer Placeholder 3"/>
          <p:cNvSpPr>
            <a:spLocks noGrp="1"/>
          </p:cNvSpPr>
          <p:nvPr>
            <p:ph type="ftr" sz="quarter" idx="10"/>
          </p:nvPr>
        </p:nvSpPr>
        <p:spPr/>
        <p:txBody>
          <a:bodyPr/>
          <a:lstStyle>
            <a:lvl1pPr>
              <a:defRPr/>
            </a:lvl1pPr>
          </a:lstStyle>
          <a:p>
            <a:r>
              <a:rPr lang="de-AT"/>
              <a:t>&lt;insert your name here&gt;</a:t>
            </a:r>
          </a:p>
        </p:txBody>
      </p:sp>
      <p:sp>
        <p:nvSpPr>
          <p:cNvPr id="5" name="Slide Number Placeholder 4"/>
          <p:cNvSpPr>
            <a:spLocks noGrp="1"/>
          </p:cNvSpPr>
          <p:nvPr>
            <p:ph type="sldNum" sz="quarter" idx="11"/>
          </p:nvPr>
        </p:nvSpPr>
        <p:spPr/>
        <p:txBody>
          <a:bodyPr/>
          <a:lstStyle>
            <a:lvl1pPr>
              <a:defRPr/>
            </a:lvl1pPr>
          </a:lstStyle>
          <a:p>
            <a:fld id="{455AE015-A4F4-428E-85E4-D85C566A7939}" type="slidenum">
              <a:rPr lang="de-AT"/>
              <a:pPr/>
              <a:t>‹Nr.›</a:t>
            </a:fld>
            <a:endParaRPr lang="de-A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44450"/>
            <a:ext cx="7761287" cy="757238"/>
          </a:xfrm>
        </p:spPr>
        <p:txBody>
          <a:bodyPr/>
          <a:lstStyle/>
          <a:p>
            <a:r>
              <a:rPr lang="en-US" smtClean="0"/>
              <a:t>Click to edit Master title style</a:t>
            </a:r>
            <a:endParaRPr lang="de-AT"/>
          </a:p>
        </p:txBody>
      </p:sp>
      <p:sp>
        <p:nvSpPr>
          <p:cNvPr id="3" name="Content Placeholder 2"/>
          <p:cNvSpPr>
            <a:spLocks noGrp="1"/>
          </p:cNvSpPr>
          <p:nvPr>
            <p:ph sz="half" idx="1"/>
          </p:nvPr>
        </p:nvSpPr>
        <p:spPr>
          <a:xfrm>
            <a:off x="119063" y="908050"/>
            <a:ext cx="4376737" cy="5473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648200" y="908050"/>
            <a:ext cx="4378325" cy="5473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Footer Placeholder 4"/>
          <p:cNvSpPr>
            <a:spLocks noGrp="1"/>
          </p:cNvSpPr>
          <p:nvPr>
            <p:ph type="ftr" sz="quarter" idx="10"/>
          </p:nvPr>
        </p:nvSpPr>
        <p:spPr>
          <a:xfrm>
            <a:off x="115888" y="6511925"/>
            <a:ext cx="3760787" cy="301625"/>
          </a:xfrm>
        </p:spPr>
        <p:txBody>
          <a:bodyPr/>
          <a:lstStyle>
            <a:lvl1pPr>
              <a:defRPr/>
            </a:lvl1pPr>
          </a:lstStyle>
          <a:p>
            <a:r>
              <a:rPr lang="de-AT" dirty="0" smtClean="0"/>
              <a:t>Martin Haidacher</a:t>
            </a:r>
            <a:endParaRPr lang="de-AT" dirty="0"/>
          </a:p>
        </p:txBody>
      </p:sp>
      <p:sp>
        <p:nvSpPr>
          <p:cNvPr id="6" name="Slide Number Placeholder 5"/>
          <p:cNvSpPr>
            <a:spLocks noGrp="1"/>
          </p:cNvSpPr>
          <p:nvPr>
            <p:ph type="sldNum" sz="quarter" idx="11"/>
          </p:nvPr>
        </p:nvSpPr>
        <p:spPr>
          <a:xfrm>
            <a:off x="4030663" y="6507163"/>
            <a:ext cx="1079500" cy="306387"/>
          </a:xfrm>
        </p:spPr>
        <p:txBody>
          <a:bodyPr/>
          <a:lstStyle>
            <a:lvl1pPr>
              <a:defRPr/>
            </a:lvl1pPr>
          </a:lstStyle>
          <a:p>
            <a:fld id="{B2AD7A60-836B-4024-83F7-EBB4CF540351}" type="slidenum">
              <a:rPr lang="de-AT"/>
              <a:pPr/>
              <a:t>‹Nr.›</a:t>
            </a:fld>
            <a:endParaRPr lang="de-A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Footer Placeholder 3"/>
          <p:cNvSpPr>
            <a:spLocks noGrp="1"/>
          </p:cNvSpPr>
          <p:nvPr>
            <p:ph type="ftr" sz="quarter" idx="10"/>
          </p:nvPr>
        </p:nvSpPr>
        <p:spPr/>
        <p:txBody>
          <a:bodyPr/>
          <a:lstStyle>
            <a:lvl1pPr>
              <a:defRPr/>
            </a:lvl1pPr>
          </a:lstStyle>
          <a:p>
            <a:r>
              <a:rPr lang="de-AT" dirty="0" smtClean="0"/>
              <a:t>Martin Haidacher</a:t>
            </a:r>
            <a:endParaRPr lang="de-AT" dirty="0"/>
          </a:p>
        </p:txBody>
      </p:sp>
      <p:sp>
        <p:nvSpPr>
          <p:cNvPr id="5" name="Slide Number Placeholder 4"/>
          <p:cNvSpPr>
            <a:spLocks noGrp="1"/>
          </p:cNvSpPr>
          <p:nvPr>
            <p:ph type="sldNum" sz="quarter" idx="11"/>
          </p:nvPr>
        </p:nvSpPr>
        <p:spPr/>
        <p:txBody>
          <a:bodyPr/>
          <a:lstStyle>
            <a:lvl1pPr>
              <a:defRPr/>
            </a:lvl1pPr>
          </a:lstStyle>
          <a:p>
            <a:fld id="{3E607BD0-FE75-4A5A-92C2-299126C9456D}" type="slidenum">
              <a:rPr lang="de-AT"/>
              <a:pPr/>
              <a:t>‹Nr.›</a:t>
            </a:fld>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de-AT"/>
              <a:t>&lt;insert your name here&gt;</a:t>
            </a:r>
          </a:p>
        </p:txBody>
      </p:sp>
      <p:sp>
        <p:nvSpPr>
          <p:cNvPr id="5" name="Slide Number Placeholder 4"/>
          <p:cNvSpPr>
            <a:spLocks noGrp="1"/>
          </p:cNvSpPr>
          <p:nvPr>
            <p:ph type="sldNum" sz="quarter" idx="11"/>
          </p:nvPr>
        </p:nvSpPr>
        <p:spPr/>
        <p:txBody>
          <a:bodyPr/>
          <a:lstStyle>
            <a:lvl1pPr>
              <a:defRPr/>
            </a:lvl1pPr>
          </a:lstStyle>
          <a:p>
            <a:fld id="{69CF501D-6863-4642-B45D-5E7D2DA521AE}" type="slidenum">
              <a:rPr lang="de-AT"/>
              <a:pPr/>
              <a:t>‹Nr.›</a:t>
            </a:fld>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119063" y="908050"/>
            <a:ext cx="4376737"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48200" y="908050"/>
            <a:ext cx="4378325"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Footer Placeholder 4"/>
          <p:cNvSpPr>
            <a:spLocks noGrp="1"/>
          </p:cNvSpPr>
          <p:nvPr>
            <p:ph type="ftr" sz="quarter" idx="10"/>
          </p:nvPr>
        </p:nvSpPr>
        <p:spPr/>
        <p:txBody>
          <a:bodyPr/>
          <a:lstStyle>
            <a:lvl1pPr>
              <a:defRPr/>
            </a:lvl1pPr>
          </a:lstStyle>
          <a:p>
            <a:r>
              <a:rPr lang="de-AT"/>
              <a:t>&lt;insert your name here&gt;</a:t>
            </a:r>
          </a:p>
        </p:txBody>
      </p:sp>
      <p:sp>
        <p:nvSpPr>
          <p:cNvPr id="6" name="Slide Number Placeholder 5"/>
          <p:cNvSpPr>
            <a:spLocks noGrp="1"/>
          </p:cNvSpPr>
          <p:nvPr>
            <p:ph type="sldNum" sz="quarter" idx="11"/>
          </p:nvPr>
        </p:nvSpPr>
        <p:spPr/>
        <p:txBody>
          <a:bodyPr/>
          <a:lstStyle>
            <a:lvl1pPr>
              <a:defRPr/>
            </a:lvl1pPr>
          </a:lstStyle>
          <a:p>
            <a:fld id="{F6A33052-7583-4394-A111-D95FA154B394}" type="slidenum">
              <a:rPr lang="de-AT"/>
              <a:pPr/>
              <a:t>‹Nr.›</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7" name="Footer Placeholder 6"/>
          <p:cNvSpPr>
            <a:spLocks noGrp="1"/>
          </p:cNvSpPr>
          <p:nvPr>
            <p:ph type="ftr" sz="quarter" idx="10"/>
          </p:nvPr>
        </p:nvSpPr>
        <p:spPr/>
        <p:txBody>
          <a:bodyPr/>
          <a:lstStyle>
            <a:lvl1pPr>
              <a:defRPr/>
            </a:lvl1pPr>
          </a:lstStyle>
          <a:p>
            <a:r>
              <a:rPr lang="de-AT"/>
              <a:t>&lt;insert your name here&gt;</a:t>
            </a:r>
          </a:p>
        </p:txBody>
      </p:sp>
      <p:sp>
        <p:nvSpPr>
          <p:cNvPr id="8" name="Slide Number Placeholder 7"/>
          <p:cNvSpPr>
            <a:spLocks noGrp="1"/>
          </p:cNvSpPr>
          <p:nvPr>
            <p:ph type="sldNum" sz="quarter" idx="11"/>
          </p:nvPr>
        </p:nvSpPr>
        <p:spPr/>
        <p:txBody>
          <a:bodyPr/>
          <a:lstStyle>
            <a:lvl1pPr>
              <a:defRPr/>
            </a:lvl1pPr>
          </a:lstStyle>
          <a:p>
            <a:fld id="{1105262B-253D-4A9F-A623-5FEECE78BB21}" type="slidenum">
              <a:rPr lang="de-AT"/>
              <a:pPr/>
              <a:t>‹Nr.›</a:t>
            </a:fld>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Footer Placeholder 2"/>
          <p:cNvSpPr>
            <a:spLocks noGrp="1"/>
          </p:cNvSpPr>
          <p:nvPr>
            <p:ph type="ftr" sz="quarter" idx="10"/>
          </p:nvPr>
        </p:nvSpPr>
        <p:spPr/>
        <p:txBody>
          <a:bodyPr/>
          <a:lstStyle>
            <a:lvl1pPr>
              <a:defRPr/>
            </a:lvl1pPr>
          </a:lstStyle>
          <a:p>
            <a:r>
              <a:rPr lang="de-AT"/>
              <a:t>&lt;insert your name here&gt;</a:t>
            </a:r>
          </a:p>
        </p:txBody>
      </p:sp>
      <p:sp>
        <p:nvSpPr>
          <p:cNvPr id="4" name="Slide Number Placeholder 3"/>
          <p:cNvSpPr>
            <a:spLocks noGrp="1"/>
          </p:cNvSpPr>
          <p:nvPr>
            <p:ph type="sldNum" sz="quarter" idx="11"/>
          </p:nvPr>
        </p:nvSpPr>
        <p:spPr/>
        <p:txBody>
          <a:bodyPr/>
          <a:lstStyle>
            <a:lvl1pPr>
              <a:defRPr/>
            </a:lvl1pPr>
          </a:lstStyle>
          <a:p>
            <a:fld id="{60BE2782-1899-45F6-9C54-422AFB8DE288}" type="slidenum">
              <a:rPr lang="de-AT"/>
              <a:pPr/>
              <a:t>‹Nr.›</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de-AT"/>
              <a:t>&lt;insert your name here&gt;</a:t>
            </a:r>
          </a:p>
        </p:txBody>
      </p:sp>
      <p:sp>
        <p:nvSpPr>
          <p:cNvPr id="3" name="Slide Number Placeholder 2"/>
          <p:cNvSpPr>
            <a:spLocks noGrp="1"/>
          </p:cNvSpPr>
          <p:nvPr>
            <p:ph type="sldNum" sz="quarter" idx="11"/>
          </p:nvPr>
        </p:nvSpPr>
        <p:spPr/>
        <p:txBody>
          <a:bodyPr/>
          <a:lstStyle>
            <a:lvl1pPr>
              <a:defRPr/>
            </a:lvl1pPr>
          </a:lstStyle>
          <a:p>
            <a:fld id="{E47EE9A4-79C3-4987-9A0B-CA40F097C1DF}" type="slidenum">
              <a:rPr lang="de-AT"/>
              <a:pPr/>
              <a:t>‹Nr.›</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AT"/>
              <a:t>&lt;insert your name here&gt;</a:t>
            </a:r>
          </a:p>
        </p:txBody>
      </p:sp>
      <p:sp>
        <p:nvSpPr>
          <p:cNvPr id="6" name="Slide Number Placeholder 5"/>
          <p:cNvSpPr>
            <a:spLocks noGrp="1"/>
          </p:cNvSpPr>
          <p:nvPr>
            <p:ph type="sldNum" sz="quarter" idx="11"/>
          </p:nvPr>
        </p:nvSpPr>
        <p:spPr/>
        <p:txBody>
          <a:bodyPr/>
          <a:lstStyle>
            <a:lvl1pPr>
              <a:defRPr/>
            </a:lvl1pPr>
          </a:lstStyle>
          <a:p>
            <a:fld id="{F5B4A499-30A3-44B8-AEBA-3E4DB4A995F2}" type="slidenum">
              <a:rPr lang="de-AT"/>
              <a:pPr/>
              <a:t>‹Nr.›</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AT"/>
              <a:t>&lt;insert your name here&gt;</a:t>
            </a:r>
          </a:p>
        </p:txBody>
      </p:sp>
      <p:sp>
        <p:nvSpPr>
          <p:cNvPr id="6" name="Slide Number Placeholder 5"/>
          <p:cNvSpPr>
            <a:spLocks noGrp="1"/>
          </p:cNvSpPr>
          <p:nvPr>
            <p:ph type="sldNum" sz="quarter" idx="11"/>
          </p:nvPr>
        </p:nvSpPr>
        <p:spPr/>
        <p:txBody>
          <a:bodyPr/>
          <a:lstStyle>
            <a:lvl1pPr>
              <a:defRPr/>
            </a:lvl1pPr>
          </a:lstStyle>
          <a:p>
            <a:fld id="{235B634C-CF22-4AE2-9127-EEDD60BCD7E4}" type="slidenum">
              <a:rPr lang="de-AT"/>
              <a:pPr/>
              <a:t>‹Nr.›</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8693150" y="6327775"/>
            <a:ext cx="361950" cy="406400"/>
            <a:chOff x="5494" y="4030"/>
            <a:chExt cx="179" cy="201"/>
          </a:xfrm>
        </p:grpSpPr>
        <p:sp>
          <p:nvSpPr>
            <p:cNvPr id="1027" name="Freeform 3"/>
            <p:cNvSpPr>
              <a:spLocks/>
            </p:cNvSpPr>
            <p:nvPr userDrawn="1"/>
          </p:nvSpPr>
          <p:spPr bwMode="auto">
            <a:xfrm>
              <a:off x="5494" y="4030"/>
              <a:ext cx="160" cy="201"/>
            </a:xfrm>
            <a:custGeom>
              <a:avLst/>
              <a:gdLst/>
              <a:ahLst/>
              <a:cxnLst>
                <a:cxn ang="0">
                  <a:pos x="116" y="318"/>
                </a:cxn>
                <a:cxn ang="0">
                  <a:pos x="108" y="299"/>
                </a:cxn>
                <a:cxn ang="0">
                  <a:pos x="93" y="298"/>
                </a:cxn>
                <a:cxn ang="0">
                  <a:pos x="83" y="309"/>
                </a:cxn>
                <a:cxn ang="0">
                  <a:pos x="66" y="306"/>
                </a:cxn>
                <a:cxn ang="0">
                  <a:pos x="69" y="282"/>
                </a:cxn>
                <a:cxn ang="0">
                  <a:pos x="51" y="276"/>
                </a:cxn>
                <a:cxn ang="0">
                  <a:pos x="19" y="294"/>
                </a:cxn>
                <a:cxn ang="0">
                  <a:pos x="2" y="287"/>
                </a:cxn>
                <a:cxn ang="0">
                  <a:pos x="5" y="271"/>
                </a:cxn>
                <a:cxn ang="0">
                  <a:pos x="36" y="256"/>
                </a:cxn>
                <a:cxn ang="0">
                  <a:pos x="42" y="234"/>
                </a:cxn>
                <a:cxn ang="0">
                  <a:pos x="31" y="219"/>
                </a:cxn>
                <a:cxn ang="0">
                  <a:pos x="7" y="208"/>
                </a:cxn>
                <a:cxn ang="0">
                  <a:pos x="14" y="193"/>
                </a:cxn>
                <a:cxn ang="0">
                  <a:pos x="39" y="187"/>
                </a:cxn>
                <a:cxn ang="0">
                  <a:pos x="49" y="168"/>
                </a:cxn>
                <a:cxn ang="0">
                  <a:pos x="47" y="145"/>
                </a:cxn>
                <a:cxn ang="0">
                  <a:pos x="63" y="136"/>
                </a:cxn>
                <a:cxn ang="0">
                  <a:pos x="83" y="124"/>
                </a:cxn>
                <a:cxn ang="0">
                  <a:pos x="73" y="104"/>
                </a:cxn>
                <a:cxn ang="0">
                  <a:pos x="76" y="86"/>
                </a:cxn>
                <a:cxn ang="0">
                  <a:pos x="93" y="89"/>
                </a:cxn>
                <a:cxn ang="0">
                  <a:pos x="118" y="99"/>
                </a:cxn>
                <a:cxn ang="0">
                  <a:pos x="131" y="82"/>
                </a:cxn>
                <a:cxn ang="0">
                  <a:pos x="126" y="47"/>
                </a:cxn>
                <a:cxn ang="0">
                  <a:pos x="120" y="19"/>
                </a:cxn>
                <a:cxn ang="0">
                  <a:pos x="126" y="3"/>
                </a:cxn>
                <a:cxn ang="0">
                  <a:pos x="147" y="2"/>
                </a:cxn>
                <a:cxn ang="0">
                  <a:pos x="158" y="19"/>
                </a:cxn>
                <a:cxn ang="0">
                  <a:pos x="150" y="51"/>
                </a:cxn>
                <a:cxn ang="0">
                  <a:pos x="145" y="94"/>
                </a:cxn>
                <a:cxn ang="0">
                  <a:pos x="155" y="109"/>
                </a:cxn>
                <a:cxn ang="0">
                  <a:pos x="182" y="111"/>
                </a:cxn>
                <a:cxn ang="0">
                  <a:pos x="189" y="99"/>
                </a:cxn>
                <a:cxn ang="0">
                  <a:pos x="205" y="66"/>
                </a:cxn>
                <a:cxn ang="0">
                  <a:pos x="221" y="66"/>
                </a:cxn>
                <a:cxn ang="0">
                  <a:pos x="221" y="86"/>
                </a:cxn>
                <a:cxn ang="0">
                  <a:pos x="199" y="119"/>
                </a:cxn>
                <a:cxn ang="0">
                  <a:pos x="205" y="136"/>
                </a:cxn>
                <a:cxn ang="0">
                  <a:pos x="224" y="136"/>
                </a:cxn>
                <a:cxn ang="0">
                  <a:pos x="242" y="123"/>
                </a:cxn>
                <a:cxn ang="0">
                  <a:pos x="252" y="131"/>
                </a:cxn>
                <a:cxn ang="0">
                  <a:pos x="251" y="145"/>
                </a:cxn>
                <a:cxn ang="0">
                  <a:pos x="231" y="165"/>
                </a:cxn>
                <a:cxn ang="0">
                  <a:pos x="232" y="224"/>
                </a:cxn>
                <a:cxn ang="0">
                  <a:pos x="246" y="240"/>
                </a:cxn>
                <a:cxn ang="0">
                  <a:pos x="247" y="259"/>
                </a:cxn>
                <a:cxn ang="0">
                  <a:pos x="232" y="262"/>
                </a:cxn>
                <a:cxn ang="0">
                  <a:pos x="222" y="276"/>
                </a:cxn>
                <a:cxn ang="0">
                  <a:pos x="231" y="298"/>
                </a:cxn>
                <a:cxn ang="0">
                  <a:pos x="217" y="303"/>
                </a:cxn>
                <a:cxn ang="0">
                  <a:pos x="199" y="284"/>
                </a:cxn>
                <a:cxn ang="0">
                  <a:pos x="182" y="291"/>
                </a:cxn>
                <a:cxn ang="0">
                  <a:pos x="170" y="306"/>
                </a:cxn>
                <a:cxn ang="0">
                  <a:pos x="143" y="308"/>
                </a:cxn>
                <a:cxn ang="0">
                  <a:pos x="128" y="318"/>
                </a:cxn>
              </a:cxnLst>
              <a:rect l="0" t="0" r="r" b="b"/>
              <a:pathLst>
                <a:path w="254"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lnTo>
                    <a:pt x="155" y="109"/>
                  </a:lnTo>
                  <a:lnTo>
                    <a:pt x="158" y="109"/>
                  </a:lnTo>
                  <a:lnTo>
                    <a:pt x="165" y="113"/>
                  </a:lnTo>
                  <a:lnTo>
                    <a:pt x="172" y="113"/>
                  </a:lnTo>
                  <a:lnTo>
                    <a:pt x="175" y="113"/>
                  </a:lnTo>
                  <a:lnTo>
                    <a:pt x="180" y="111"/>
                  </a:lnTo>
                  <a:lnTo>
                    <a:pt x="182" y="111"/>
                  </a:lnTo>
                  <a:lnTo>
                    <a:pt x="184" y="109"/>
                  </a:lnTo>
                  <a:lnTo>
                    <a:pt x="184" y="109"/>
                  </a:lnTo>
                  <a:lnTo>
                    <a:pt x="187" y="108"/>
                  </a:lnTo>
                  <a:lnTo>
                    <a:pt x="187" y="104"/>
                  </a:lnTo>
                  <a:lnTo>
                    <a:pt x="189" y="103"/>
                  </a:lnTo>
                  <a:lnTo>
                    <a:pt x="189" y="99"/>
                  </a:lnTo>
                  <a:lnTo>
                    <a:pt x="190" y="89"/>
                  </a:lnTo>
                  <a:lnTo>
                    <a:pt x="195" y="79"/>
                  </a:lnTo>
                  <a:lnTo>
                    <a:pt x="199" y="74"/>
                  </a:lnTo>
                  <a:lnTo>
                    <a:pt x="200" y="71"/>
                  </a:lnTo>
                  <a:lnTo>
                    <a:pt x="204" y="67"/>
                  </a:lnTo>
                  <a:lnTo>
                    <a:pt x="205" y="66"/>
                  </a:lnTo>
                  <a:lnTo>
                    <a:pt x="207" y="64"/>
                  </a:lnTo>
                  <a:lnTo>
                    <a:pt x="212" y="62"/>
                  </a:lnTo>
                  <a:lnTo>
                    <a:pt x="215" y="62"/>
                  </a:lnTo>
                  <a:lnTo>
                    <a:pt x="217" y="62"/>
                  </a:lnTo>
                  <a:lnTo>
                    <a:pt x="219" y="64"/>
                  </a:lnTo>
                  <a:lnTo>
                    <a:pt x="221" y="66"/>
                  </a:lnTo>
                  <a:lnTo>
                    <a:pt x="222" y="67"/>
                  </a:lnTo>
                  <a:lnTo>
                    <a:pt x="224" y="71"/>
                  </a:lnTo>
                  <a:lnTo>
                    <a:pt x="224" y="76"/>
                  </a:lnTo>
                  <a:lnTo>
                    <a:pt x="224" y="81"/>
                  </a:lnTo>
                  <a:lnTo>
                    <a:pt x="222" y="82"/>
                  </a:lnTo>
                  <a:lnTo>
                    <a:pt x="221" y="86"/>
                  </a:lnTo>
                  <a:lnTo>
                    <a:pt x="219" y="94"/>
                  </a:lnTo>
                  <a:lnTo>
                    <a:pt x="212" y="101"/>
                  </a:lnTo>
                  <a:lnTo>
                    <a:pt x="204" y="108"/>
                  </a:lnTo>
                  <a:lnTo>
                    <a:pt x="202" y="109"/>
                  </a:lnTo>
                  <a:lnTo>
                    <a:pt x="202" y="113"/>
                  </a:lnTo>
                  <a:lnTo>
                    <a:pt x="199" y="119"/>
                  </a:lnTo>
                  <a:lnTo>
                    <a:pt x="199" y="124"/>
                  </a:lnTo>
                  <a:lnTo>
                    <a:pt x="199" y="128"/>
                  </a:lnTo>
                  <a:lnTo>
                    <a:pt x="200" y="131"/>
                  </a:lnTo>
                  <a:lnTo>
                    <a:pt x="202" y="133"/>
                  </a:lnTo>
                  <a:lnTo>
                    <a:pt x="204" y="135"/>
                  </a:lnTo>
                  <a:lnTo>
                    <a:pt x="205" y="136"/>
                  </a:lnTo>
                  <a:lnTo>
                    <a:pt x="210" y="140"/>
                  </a:lnTo>
                  <a:lnTo>
                    <a:pt x="212" y="140"/>
                  </a:lnTo>
                  <a:lnTo>
                    <a:pt x="215" y="141"/>
                  </a:lnTo>
                  <a:lnTo>
                    <a:pt x="219" y="140"/>
                  </a:lnTo>
                  <a:lnTo>
                    <a:pt x="221" y="140"/>
                  </a:lnTo>
                  <a:lnTo>
                    <a:pt x="224" y="136"/>
                  </a:lnTo>
                  <a:lnTo>
                    <a:pt x="227" y="131"/>
                  </a:lnTo>
                  <a:lnTo>
                    <a:pt x="231" y="130"/>
                  </a:lnTo>
                  <a:lnTo>
                    <a:pt x="232" y="128"/>
                  </a:lnTo>
                  <a:lnTo>
                    <a:pt x="236" y="124"/>
                  </a:lnTo>
                  <a:lnTo>
                    <a:pt x="239" y="124"/>
                  </a:lnTo>
                  <a:lnTo>
                    <a:pt x="242" y="123"/>
                  </a:lnTo>
                  <a:lnTo>
                    <a:pt x="244" y="123"/>
                  </a:lnTo>
                  <a:lnTo>
                    <a:pt x="247" y="124"/>
                  </a:lnTo>
                  <a:lnTo>
                    <a:pt x="247" y="124"/>
                  </a:lnTo>
                  <a:lnTo>
                    <a:pt x="249" y="124"/>
                  </a:lnTo>
                  <a:lnTo>
                    <a:pt x="251" y="128"/>
                  </a:lnTo>
                  <a:lnTo>
                    <a:pt x="252" y="131"/>
                  </a:lnTo>
                  <a:lnTo>
                    <a:pt x="254" y="133"/>
                  </a:lnTo>
                  <a:lnTo>
                    <a:pt x="254" y="136"/>
                  </a:lnTo>
                  <a:lnTo>
                    <a:pt x="254" y="138"/>
                  </a:lnTo>
                  <a:lnTo>
                    <a:pt x="254" y="140"/>
                  </a:lnTo>
                  <a:lnTo>
                    <a:pt x="252" y="143"/>
                  </a:lnTo>
                  <a:lnTo>
                    <a:pt x="251" y="145"/>
                  </a:lnTo>
                  <a:lnTo>
                    <a:pt x="247" y="148"/>
                  </a:lnTo>
                  <a:lnTo>
                    <a:pt x="242" y="153"/>
                  </a:lnTo>
                  <a:lnTo>
                    <a:pt x="239" y="156"/>
                  </a:lnTo>
                  <a:lnTo>
                    <a:pt x="234" y="160"/>
                  </a:lnTo>
                  <a:lnTo>
                    <a:pt x="231" y="163"/>
                  </a:lnTo>
                  <a:lnTo>
                    <a:pt x="231" y="165"/>
                  </a:lnTo>
                  <a:lnTo>
                    <a:pt x="229" y="166"/>
                  </a:lnTo>
                  <a:lnTo>
                    <a:pt x="229" y="175"/>
                  </a:lnTo>
                  <a:lnTo>
                    <a:pt x="227" y="187"/>
                  </a:lnTo>
                  <a:lnTo>
                    <a:pt x="229" y="200"/>
                  </a:lnTo>
                  <a:lnTo>
                    <a:pt x="231" y="212"/>
                  </a:lnTo>
                  <a:lnTo>
                    <a:pt x="232" y="224"/>
                  </a:lnTo>
                  <a:lnTo>
                    <a:pt x="232" y="229"/>
                  </a:lnTo>
                  <a:lnTo>
                    <a:pt x="236" y="232"/>
                  </a:lnTo>
                  <a:lnTo>
                    <a:pt x="237" y="235"/>
                  </a:lnTo>
                  <a:lnTo>
                    <a:pt x="239" y="237"/>
                  </a:lnTo>
                  <a:lnTo>
                    <a:pt x="242" y="239"/>
                  </a:lnTo>
                  <a:lnTo>
                    <a:pt x="246" y="240"/>
                  </a:lnTo>
                  <a:lnTo>
                    <a:pt x="247" y="244"/>
                  </a:lnTo>
                  <a:lnTo>
                    <a:pt x="249" y="247"/>
                  </a:lnTo>
                  <a:lnTo>
                    <a:pt x="249" y="249"/>
                  </a:lnTo>
                  <a:lnTo>
                    <a:pt x="249" y="252"/>
                  </a:lnTo>
                  <a:lnTo>
                    <a:pt x="249" y="256"/>
                  </a:lnTo>
                  <a:lnTo>
                    <a:pt x="247" y="259"/>
                  </a:lnTo>
                  <a:lnTo>
                    <a:pt x="244" y="261"/>
                  </a:lnTo>
                  <a:lnTo>
                    <a:pt x="244" y="262"/>
                  </a:lnTo>
                  <a:lnTo>
                    <a:pt x="241" y="262"/>
                  </a:lnTo>
                  <a:lnTo>
                    <a:pt x="239" y="264"/>
                  </a:lnTo>
                  <a:lnTo>
                    <a:pt x="236" y="262"/>
                  </a:lnTo>
                  <a:lnTo>
                    <a:pt x="232" y="262"/>
                  </a:lnTo>
                  <a:lnTo>
                    <a:pt x="231" y="262"/>
                  </a:lnTo>
                  <a:lnTo>
                    <a:pt x="227" y="264"/>
                  </a:lnTo>
                  <a:lnTo>
                    <a:pt x="224" y="267"/>
                  </a:lnTo>
                  <a:lnTo>
                    <a:pt x="222" y="271"/>
                  </a:lnTo>
                  <a:lnTo>
                    <a:pt x="221" y="272"/>
                  </a:lnTo>
                  <a:lnTo>
                    <a:pt x="222" y="276"/>
                  </a:lnTo>
                  <a:lnTo>
                    <a:pt x="224" y="281"/>
                  </a:lnTo>
                  <a:lnTo>
                    <a:pt x="227" y="286"/>
                  </a:lnTo>
                  <a:lnTo>
                    <a:pt x="231" y="289"/>
                  </a:lnTo>
                  <a:lnTo>
                    <a:pt x="232" y="293"/>
                  </a:lnTo>
                  <a:lnTo>
                    <a:pt x="232" y="298"/>
                  </a:lnTo>
                  <a:lnTo>
                    <a:pt x="231" y="298"/>
                  </a:lnTo>
                  <a:lnTo>
                    <a:pt x="231" y="299"/>
                  </a:lnTo>
                  <a:lnTo>
                    <a:pt x="227" y="303"/>
                  </a:lnTo>
                  <a:lnTo>
                    <a:pt x="224" y="303"/>
                  </a:lnTo>
                  <a:lnTo>
                    <a:pt x="222" y="304"/>
                  </a:lnTo>
                  <a:lnTo>
                    <a:pt x="219" y="303"/>
                  </a:lnTo>
                  <a:lnTo>
                    <a:pt x="217" y="303"/>
                  </a:lnTo>
                  <a:lnTo>
                    <a:pt x="215" y="299"/>
                  </a:lnTo>
                  <a:lnTo>
                    <a:pt x="210" y="294"/>
                  </a:lnTo>
                  <a:lnTo>
                    <a:pt x="205" y="289"/>
                  </a:lnTo>
                  <a:lnTo>
                    <a:pt x="204" y="287"/>
                  </a:lnTo>
                  <a:lnTo>
                    <a:pt x="200" y="286"/>
                  </a:lnTo>
                  <a:lnTo>
                    <a:pt x="199" y="284"/>
                  </a:lnTo>
                  <a:lnTo>
                    <a:pt x="195" y="284"/>
                  </a:lnTo>
                  <a:lnTo>
                    <a:pt x="192" y="284"/>
                  </a:lnTo>
                  <a:lnTo>
                    <a:pt x="187" y="286"/>
                  </a:lnTo>
                  <a:lnTo>
                    <a:pt x="185" y="286"/>
                  </a:lnTo>
                  <a:lnTo>
                    <a:pt x="184" y="287"/>
                  </a:lnTo>
                  <a:lnTo>
                    <a:pt x="182" y="291"/>
                  </a:lnTo>
                  <a:lnTo>
                    <a:pt x="178" y="294"/>
                  </a:lnTo>
                  <a:lnTo>
                    <a:pt x="178" y="298"/>
                  </a:lnTo>
                  <a:lnTo>
                    <a:pt x="175" y="301"/>
                  </a:lnTo>
                  <a:lnTo>
                    <a:pt x="173" y="303"/>
                  </a:lnTo>
                  <a:lnTo>
                    <a:pt x="172" y="304"/>
                  </a:lnTo>
                  <a:lnTo>
                    <a:pt x="170" y="306"/>
                  </a:lnTo>
                  <a:lnTo>
                    <a:pt x="163" y="306"/>
                  </a:lnTo>
                  <a:lnTo>
                    <a:pt x="158" y="304"/>
                  </a:lnTo>
                  <a:lnTo>
                    <a:pt x="153" y="304"/>
                  </a:lnTo>
                  <a:lnTo>
                    <a:pt x="150" y="306"/>
                  </a:lnTo>
                  <a:lnTo>
                    <a:pt x="147" y="306"/>
                  </a:lnTo>
                  <a:lnTo>
                    <a:pt x="143" y="308"/>
                  </a:lnTo>
                  <a:lnTo>
                    <a:pt x="142" y="311"/>
                  </a:lnTo>
                  <a:lnTo>
                    <a:pt x="138" y="313"/>
                  </a:lnTo>
                  <a:lnTo>
                    <a:pt x="136" y="316"/>
                  </a:lnTo>
                  <a:lnTo>
                    <a:pt x="133" y="318"/>
                  </a:lnTo>
                  <a:lnTo>
                    <a:pt x="131" y="318"/>
                  </a:lnTo>
                  <a:lnTo>
                    <a:pt x="128" y="318"/>
                  </a:lnTo>
                  <a:close/>
                </a:path>
              </a:pathLst>
            </a:custGeom>
            <a:solidFill>
              <a:srgbClr val="C32D9B"/>
            </a:solidFill>
            <a:ln w="9525">
              <a:noFill/>
              <a:round/>
              <a:headEnd/>
              <a:tailEnd/>
            </a:ln>
          </p:spPr>
          <p:txBody>
            <a:bodyPr/>
            <a:lstStyle/>
            <a:p>
              <a:endParaRPr lang="de-AT"/>
            </a:p>
          </p:txBody>
        </p:sp>
        <p:sp>
          <p:nvSpPr>
            <p:cNvPr id="1028" name="Freeform 4"/>
            <p:cNvSpPr>
              <a:spLocks/>
            </p:cNvSpPr>
            <p:nvPr userDrawn="1"/>
          </p:nvSpPr>
          <p:spPr bwMode="auto">
            <a:xfrm>
              <a:off x="5494" y="4030"/>
              <a:ext cx="100" cy="201"/>
            </a:xfrm>
            <a:custGeom>
              <a:avLst/>
              <a:gdLst/>
              <a:ahLst/>
              <a:cxnLst>
                <a:cxn ang="0">
                  <a:pos x="120" y="319"/>
                </a:cxn>
                <a:cxn ang="0">
                  <a:pos x="113" y="311"/>
                </a:cxn>
                <a:cxn ang="0">
                  <a:pos x="108" y="299"/>
                </a:cxn>
                <a:cxn ang="0">
                  <a:pos x="96" y="298"/>
                </a:cxn>
                <a:cxn ang="0">
                  <a:pos x="89" y="301"/>
                </a:cxn>
                <a:cxn ang="0">
                  <a:pos x="83" y="309"/>
                </a:cxn>
                <a:cxn ang="0">
                  <a:pos x="71" y="309"/>
                </a:cxn>
                <a:cxn ang="0">
                  <a:pos x="64" y="301"/>
                </a:cxn>
                <a:cxn ang="0">
                  <a:pos x="69" y="282"/>
                </a:cxn>
                <a:cxn ang="0">
                  <a:pos x="61" y="276"/>
                </a:cxn>
                <a:cxn ang="0">
                  <a:pos x="42" y="279"/>
                </a:cxn>
                <a:cxn ang="0">
                  <a:pos x="19" y="294"/>
                </a:cxn>
                <a:cxn ang="0">
                  <a:pos x="5" y="293"/>
                </a:cxn>
                <a:cxn ang="0">
                  <a:pos x="0" y="282"/>
                </a:cxn>
                <a:cxn ang="0">
                  <a:pos x="5" y="271"/>
                </a:cxn>
                <a:cxn ang="0">
                  <a:pos x="31" y="259"/>
                </a:cxn>
                <a:cxn ang="0">
                  <a:pos x="39" y="249"/>
                </a:cxn>
                <a:cxn ang="0">
                  <a:pos x="42" y="234"/>
                </a:cxn>
                <a:cxn ang="0">
                  <a:pos x="36" y="222"/>
                </a:cxn>
                <a:cxn ang="0">
                  <a:pos x="17" y="215"/>
                </a:cxn>
                <a:cxn ang="0">
                  <a:pos x="7" y="208"/>
                </a:cxn>
                <a:cxn ang="0">
                  <a:pos x="9" y="195"/>
                </a:cxn>
                <a:cxn ang="0">
                  <a:pos x="22" y="193"/>
                </a:cxn>
                <a:cxn ang="0">
                  <a:pos x="39" y="187"/>
                </a:cxn>
                <a:cxn ang="0">
                  <a:pos x="49" y="172"/>
                </a:cxn>
                <a:cxn ang="0">
                  <a:pos x="44" y="156"/>
                </a:cxn>
                <a:cxn ang="0">
                  <a:pos x="47" y="145"/>
                </a:cxn>
                <a:cxn ang="0">
                  <a:pos x="56" y="136"/>
                </a:cxn>
                <a:cxn ang="0">
                  <a:pos x="71" y="136"/>
                </a:cxn>
                <a:cxn ang="0">
                  <a:pos x="83" y="124"/>
                </a:cxn>
                <a:cxn ang="0">
                  <a:pos x="81" y="114"/>
                </a:cxn>
                <a:cxn ang="0">
                  <a:pos x="71" y="98"/>
                </a:cxn>
                <a:cxn ang="0">
                  <a:pos x="76" y="86"/>
                </a:cxn>
                <a:cxn ang="0">
                  <a:pos x="88" y="86"/>
                </a:cxn>
                <a:cxn ang="0">
                  <a:pos x="105" y="98"/>
                </a:cxn>
                <a:cxn ang="0">
                  <a:pos x="118" y="99"/>
                </a:cxn>
                <a:cxn ang="0">
                  <a:pos x="130" y="91"/>
                </a:cxn>
                <a:cxn ang="0">
                  <a:pos x="133" y="72"/>
                </a:cxn>
                <a:cxn ang="0">
                  <a:pos x="126" y="47"/>
                </a:cxn>
                <a:cxn ang="0">
                  <a:pos x="120" y="27"/>
                </a:cxn>
                <a:cxn ang="0">
                  <a:pos x="121" y="14"/>
                </a:cxn>
                <a:cxn ang="0">
                  <a:pos x="126" y="3"/>
                </a:cxn>
                <a:cxn ang="0">
                  <a:pos x="142" y="0"/>
                </a:cxn>
                <a:cxn ang="0">
                  <a:pos x="153" y="5"/>
                </a:cxn>
                <a:cxn ang="0">
                  <a:pos x="158" y="19"/>
                </a:cxn>
                <a:cxn ang="0">
                  <a:pos x="155" y="39"/>
                </a:cxn>
                <a:cxn ang="0">
                  <a:pos x="147" y="59"/>
                </a:cxn>
                <a:cxn ang="0">
                  <a:pos x="145" y="94"/>
                </a:cxn>
                <a:cxn ang="0">
                  <a:pos x="150" y="106"/>
                </a:cxn>
              </a:cxnLst>
              <a:rect l="0" t="0" r="r" b="b"/>
              <a:pathLst>
                <a:path w="158" h="319">
                  <a:moveTo>
                    <a:pt x="128" y="318"/>
                  </a:moveTo>
                  <a:lnTo>
                    <a:pt x="125" y="319"/>
                  </a:lnTo>
                  <a:lnTo>
                    <a:pt x="121" y="319"/>
                  </a:lnTo>
                  <a:lnTo>
                    <a:pt x="120" y="319"/>
                  </a:lnTo>
                  <a:lnTo>
                    <a:pt x="118" y="318"/>
                  </a:lnTo>
                  <a:lnTo>
                    <a:pt x="116" y="318"/>
                  </a:lnTo>
                  <a:lnTo>
                    <a:pt x="116" y="314"/>
                  </a:lnTo>
                  <a:lnTo>
                    <a:pt x="113" y="311"/>
                  </a:lnTo>
                  <a:lnTo>
                    <a:pt x="113" y="306"/>
                  </a:lnTo>
                  <a:lnTo>
                    <a:pt x="111" y="304"/>
                  </a:lnTo>
                  <a:lnTo>
                    <a:pt x="110" y="303"/>
                  </a:lnTo>
                  <a:lnTo>
                    <a:pt x="108" y="299"/>
                  </a:lnTo>
                  <a:lnTo>
                    <a:pt x="106" y="299"/>
                  </a:lnTo>
                  <a:lnTo>
                    <a:pt x="103" y="298"/>
                  </a:lnTo>
                  <a:lnTo>
                    <a:pt x="100" y="298"/>
                  </a:lnTo>
                  <a:lnTo>
                    <a:pt x="96" y="298"/>
                  </a:lnTo>
                  <a:lnTo>
                    <a:pt x="94" y="298"/>
                  </a:lnTo>
                  <a:lnTo>
                    <a:pt x="93" y="298"/>
                  </a:lnTo>
                  <a:lnTo>
                    <a:pt x="91" y="299"/>
                  </a:lnTo>
                  <a:lnTo>
                    <a:pt x="89" y="301"/>
                  </a:lnTo>
                  <a:lnTo>
                    <a:pt x="88" y="304"/>
                  </a:lnTo>
                  <a:lnTo>
                    <a:pt x="84" y="308"/>
                  </a:lnTo>
                  <a:lnTo>
                    <a:pt x="84" y="309"/>
                  </a:lnTo>
                  <a:lnTo>
                    <a:pt x="83" y="309"/>
                  </a:lnTo>
                  <a:lnTo>
                    <a:pt x="79" y="311"/>
                  </a:lnTo>
                  <a:lnTo>
                    <a:pt x="76" y="311"/>
                  </a:lnTo>
                  <a:lnTo>
                    <a:pt x="73" y="311"/>
                  </a:lnTo>
                  <a:lnTo>
                    <a:pt x="71" y="309"/>
                  </a:lnTo>
                  <a:lnTo>
                    <a:pt x="68" y="308"/>
                  </a:lnTo>
                  <a:lnTo>
                    <a:pt x="66" y="306"/>
                  </a:lnTo>
                  <a:lnTo>
                    <a:pt x="64" y="304"/>
                  </a:lnTo>
                  <a:lnTo>
                    <a:pt x="64" y="301"/>
                  </a:lnTo>
                  <a:lnTo>
                    <a:pt x="64" y="299"/>
                  </a:lnTo>
                  <a:lnTo>
                    <a:pt x="66" y="294"/>
                  </a:lnTo>
                  <a:lnTo>
                    <a:pt x="69" y="284"/>
                  </a:lnTo>
                  <a:lnTo>
                    <a:pt x="69" y="282"/>
                  </a:lnTo>
                  <a:lnTo>
                    <a:pt x="69" y="279"/>
                  </a:lnTo>
                  <a:lnTo>
                    <a:pt x="68" y="279"/>
                  </a:lnTo>
                  <a:lnTo>
                    <a:pt x="68" y="277"/>
                  </a:lnTo>
                  <a:lnTo>
                    <a:pt x="61" y="276"/>
                  </a:lnTo>
                  <a:lnTo>
                    <a:pt x="56" y="276"/>
                  </a:lnTo>
                  <a:lnTo>
                    <a:pt x="51" y="276"/>
                  </a:lnTo>
                  <a:lnTo>
                    <a:pt x="47" y="277"/>
                  </a:lnTo>
                  <a:lnTo>
                    <a:pt x="42" y="279"/>
                  </a:lnTo>
                  <a:lnTo>
                    <a:pt x="39" y="282"/>
                  </a:lnTo>
                  <a:lnTo>
                    <a:pt x="31" y="287"/>
                  </a:lnTo>
                  <a:lnTo>
                    <a:pt x="22" y="293"/>
                  </a:lnTo>
                  <a:lnTo>
                    <a:pt x="19" y="294"/>
                  </a:lnTo>
                  <a:lnTo>
                    <a:pt x="16" y="296"/>
                  </a:lnTo>
                  <a:lnTo>
                    <a:pt x="12" y="296"/>
                  </a:lnTo>
                  <a:lnTo>
                    <a:pt x="9" y="294"/>
                  </a:lnTo>
                  <a:lnTo>
                    <a:pt x="5" y="293"/>
                  </a:lnTo>
                  <a:lnTo>
                    <a:pt x="4" y="291"/>
                  </a:lnTo>
                  <a:lnTo>
                    <a:pt x="2" y="287"/>
                  </a:lnTo>
                  <a:lnTo>
                    <a:pt x="0" y="284"/>
                  </a:lnTo>
                  <a:lnTo>
                    <a:pt x="0" y="282"/>
                  </a:lnTo>
                  <a:lnTo>
                    <a:pt x="0" y="279"/>
                  </a:lnTo>
                  <a:lnTo>
                    <a:pt x="2" y="276"/>
                  </a:lnTo>
                  <a:lnTo>
                    <a:pt x="4" y="274"/>
                  </a:lnTo>
                  <a:lnTo>
                    <a:pt x="5" y="271"/>
                  </a:lnTo>
                  <a:lnTo>
                    <a:pt x="10" y="269"/>
                  </a:lnTo>
                  <a:lnTo>
                    <a:pt x="19" y="264"/>
                  </a:lnTo>
                  <a:lnTo>
                    <a:pt x="27" y="261"/>
                  </a:lnTo>
                  <a:lnTo>
                    <a:pt x="31" y="259"/>
                  </a:lnTo>
                  <a:lnTo>
                    <a:pt x="32" y="256"/>
                  </a:lnTo>
                  <a:lnTo>
                    <a:pt x="36" y="256"/>
                  </a:lnTo>
                  <a:lnTo>
                    <a:pt x="39" y="251"/>
                  </a:lnTo>
                  <a:lnTo>
                    <a:pt x="39" y="249"/>
                  </a:lnTo>
                  <a:lnTo>
                    <a:pt x="41" y="247"/>
                  </a:lnTo>
                  <a:lnTo>
                    <a:pt x="42" y="242"/>
                  </a:lnTo>
                  <a:lnTo>
                    <a:pt x="42" y="235"/>
                  </a:lnTo>
                  <a:lnTo>
                    <a:pt x="42" y="234"/>
                  </a:lnTo>
                  <a:lnTo>
                    <a:pt x="42" y="232"/>
                  </a:lnTo>
                  <a:lnTo>
                    <a:pt x="39" y="227"/>
                  </a:lnTo>
                  <a:lnTo>
                    <a:pt x="39" y="224"/>
                  </a:lnTo>
                  <a:lnTo>
                    <a:pt x="36" y="222"/>
                  </a:lnTo>
                  <a:lnTo>
                    <a:pt x="32" y="220"/>
                  </a:lnTo>
                  <a:lnTo>
                    <a:pt x="31" y="219"/>
                  </a:lnTo>
                  <a:lnTo>
                    <a:pt x="24" y="217"/>
                  </a:lnTo>
                  <a:lnTo>
                    <a:pt x="17" y="215"/>
                  </a:lnTo>
                  <a:lnTo>
                    <a:pt x="12" y="214"/>
                  </a:lnTo>
                  <a:lnTo>
                    <a:pt x="10" y="212"/>
                  </a:lnTo>
                  <a:lnTo>
                    <a:pt x="9" y="210"/>
                  </a:lnTo>
                  <a:lnTo>
                    <a:pt x="7" y="208"/>
                  </a:lnTo>
                  <a:lnTo>
                    <a:pt x="7" y="205"/>
                  </a:lnTo>
                  <a:lnTo>
                    <a:pt x="7" y="200"/>
                  </a:lnTo>
                  <a:lnTo>
                    <a:pt x="7" y="198"/>
                  </a:lnTo>
                  <a:lnTo>
                    <a:pt x="9" y="195"/>
                  </a:lnTo>
                  <a:lnTo>
                    <a:pt x="10" y="193"/>
                  </a:lnTo>
                  <a:lnTo>
                    <a:pt x="14" y="193"/>
                  </a:lnTo>
                  <a:lnTo>
                    <a:pt x="17" y="193"/>
                  </a:lnTo>
                  <a:lnTo>
                    <a:pt x="22" y="193"/>
                  </a:lnTo>
                  <a:lnTo>
                    <a:pt x="31" y="192"/>
                  </a:lnTo>
                  <a:lnTo>
                    <a:pt x="32" y="190"/>
                  </a:lnTo>
                  <a:lnTo>
                    <a:pt x="36" y="190"/>
                  </a:lnTo>
                  <a:lnTo>
                    <a:pt x="39" y="187"/>
                  </a:lnTo>
                  <a:lnTo>
                    <a:pt x="42" y="185"/>
                  </a:lnTo>
                  <a:lnTo>
                    <a:pt x="46" y="182"/>
                  </a:lnTo>
                  <a:lnTo>
                    <a:pt x="47" y="175"/>
                  </a:lnTo>
                  <a:lnTo>
                    <a:pt x="49" y="172"/>
                  </a:lnTo>
                  <a:lnTo>
                    <a:pt x="49" y="170"/>
                  </a:lnTo>
                  <a:lnTo>
                    <a:pt x="49" y="168"/>
                  </a:lnTo>
                  <a:lnTo>
                    <a:pt x="46" y="160"/>
                  </a:lnTo>
                  <a:lnTo>
                    <a:pt x="44" y="156"/>
                  </a:lnTo>
                  <a:lnTo>
                    <a:pt x="44" y="151"/>
                  </a:lnTo>
                  <a:lnTo>
                    <a:pt x="46" y="150"/>
                  </a:lnTo>
                  <a:lnTo>
                    <a:pt x="46" y="148"/>
                  </a:lnTo>
                  <a:lnTo>
                    <a:pt x="47" y="145"/>
                  </a:lnTo>
                  <a:lnTo>
                    <a:pt x="49" y="143"/>
                  </a:lnTo>
                  <a:lnTo>
                    <a:pt x="54" y="140"/>
                  </a:lnTo>
                  <a:lnTo>
                    <a:pt x="54" y="138"/>
                  </a:lnTo>
                  <a:lnTo>
                    <a:pt x="56" y="136"/>
                  </a:lnTo>
                  <a:lnTo>
                    <a:pt x="59" y="136"/>
                  </a:lnTo>
                  <a:lnTo>
                    <a:pt x="63" y="136"/>
                  </a:lnTo>
                  <a:lnTo>
                    <a:pt x="68" y="136"/>
                  </a:lnTo>
                  <a:lnTo>
                    <a:pt x="71" y="136"/>
                  </a:lnTo>
                  <a:lnTo>
                    <a:pt x="74" y="133"/>
                  </a:lnTo>
                  <a:lnTo>
                    <a:pt x="79" y="131"/>
                  </a:lnTo>
                  <a:lnTo>
                    <a:pt x="81" y="128"/>
                  </a:lnTo>
                  <a:lnTo>
                    <a:pt x="83" y="124"/>
                  </a:lnTo>
                  <a:lnTo>
                    <a:pt x="84" y="121"/>
                  </a:lnTo>
                  <a:lnTo>
                    <a:pt x="84" y="119"/>
                  </a:lnTo>
                  <a:lnTo>
                    <a:pt x="83" y="116"/>
                  </a:lnTo>
                  <a:lnTo>
                    <a:pt x="81" y="114"/>
                  </a:lnTo>
                  <a:lnTo>
                    <a:pt x="76" y="109"/>
                  </a:lnTo>
                  <a:lnTo>
                    <a:pt x="73" y="104"/>
                  </a:lnTo>
                  <a:lnTo>
                    <a:pt x="71" y="101"/>
                  </a:lnTo>
                  <a:lnTo>
                    <a:pt x="71" y="98"/>
                  </a:lnTo>
                  <a:lnTo>
                    <a:pt x="71" y="96"/>
                  </a:lnTo>
                  <a:lnTo>
                    <a:pt x="71" y="93"/>
                  </a:lnTo>
                  <a:lnTo>
                    <a:pt x="73" y="89"/>
                  </a:lnTo>
                  <a:lnTo>
                    <a:pt x="76" y="86"/>
                  </a:lnTo>
                  <a:lnTo>
                    <a:pt x="79" y="86"/>
                  </a:lnTo>
                  <a:lnTo>
                    <a:pt x="83" y="84"/>
                  </a:lnTo>
                  <a:lnTo>
                    <a:pt x="86" y="84"/>
                  </a:lnTo>
                  <a:lnTo>
                    <a:pt x="88" y="86"/>
                  </a:lnTo>
                  <a:lnTo>
                    <a:pt x="91" y="86"/>
                  </a:lnTo>
                  <a:lnTo>
                    <a:pt x="93" y="89"/>
                  </a:lnTo>
                  <a:lnTo>
                    <a:pt x="100" y="93"/>
                  </a:lnTo>
                  <a:lnTo>
                    <a:pt x="105" y="98"/>
                  </a:lnTo>
                  <a:lnTo>
                    <a:pt x="108" y="99"/>
                  </a:lnTo>
                  <a:lnTo>
                    <a:pt x="111" y="101"/>
                  </a:lnTo>
                  <a:lnTo>
                    <a:pt x="115" y="101"/>
                  </a:lnTo>
                  <a:lnTo>
                    <a:pt x="118" y="99"/>
                  </a:lnTo>
                  <a:lnTo>
                    <a:pt x="121" y="98"/>
                  </a:lnTo>
                  <a:lnTo>
                    <a:pt x="126" y="94"/>
                  </a:lnTo>
                  <a:lnTo>
                    <a:pt x="128" y="93"/>
                  </a:lnTo>
                  <a:lnTo>
                    <a:pt x="130" y="91"/>
                  </a:lnTo>
                  <a:lnTo>
                    <a:pt x="131" y="86"/>
                  </a:lnTo>
                  <a:lnTo>
                    <a:pt x="131" y="82"/>
                  </a:lnTo>
                  <a:lnTo>
                    <a:pt x="133" y="79"/>
                  </a:lnTo>
                  <a:lnTo>
                    <a:pt x="133" y="72"/>
                  </a:lnTo>
                  <a:lnTo>
                    <a:pt x="131" y="66"/>
                  </a:lnTo>
                  <a:lnTo>
                    <a:pt x="130" y="57"/>
                  </a:lnTo>
                  <a:lnTo>
                    <a:pt x="128" y="51"/>
                  </a:lnTo>
                  <a:lnTo>
                    <a:pt x="126" y="47"/>
                  </a:lnTo>
                  <a:lnTo>
                    <a:pt x="125" y="40"/>
                  </a:lnTo>
                  <a:lnTo>
                    <a:pt x="121" y="35"/>
                  </a:lnTo>
                  <a:lnTo>
                    <a:pt x="121" y="32"/>
                  </a:lnTo>
                  <a:lnTo>
                    <a:pt x="120" y="27"/>
                  </a:lnTo>
                  <a:lnTo>
                    <a:pt x="120" y="24"/>
                  </a:lnTo>
                  <a:lnTo>
                    <a:pt x="120" y="19"/>
                  </a:lnTo>
                  <a:lnTo>
                    <a:pt x="120" y="15"/>
                  </a:lnTo>
                  <a:lnTo>
                    <a:pt x="121" y="14"/>
                  </a:lnTo>
                  <a:lnTo>
                    <a:pt x="121" y="10"/>
                  </a:lnTo>
                  <a:lnTo>
                    <a:pt x="123" y="9"/>
                  </a:lnTo>
                  <a:lnTo>
                    <a:pt x="125" y="5"/>
                  </a:lnTo>
                  <a:lnTo>
                    <a:pt x="126" y="3"/>
                  </a:lnTo>
                  <a:lnTo>
                    <a:pt x="130" y="2"/>
                  </a:lnTo>
                  <a:lnTo>
                    <a:pt x="133" y="0"/>
                  </a:lnTo>
                  <a:lnTo>
                    <a:pt x="136" y="0"/>
                  </a:lnTo>
                  <a:lnTo>
                    <a:pt x="142" y="0"/>
                  </a:lnTo>
                  <a:lnTo>
                    <a:pt x="145" y="0"/>
                  </a:lnTo>
                  <a:lnTo>
                    <a:pt x="147" y="2"/>
                  </a:lnTo>
                  <a:lnTo>
                    <a:pt x="150" y="3"/>
                  </a:lnTo>
                  <a:lnTo>
                    <a:pt x="153" y="5"/>
                  </a:lnTo>
                  <a:lnTo>
                    <a:pt x="155" y="9"/>
                  </a:lnTo>
                  <a:lnTo>
                    <a:pt x="157" y="12"/>
                  </a:lnTo>
                  <a:lnTo>
                    <a:pt x="158" y="15"/>
                  </a:lnTo>
                  <a:lnTo>
                    <a:pt x="158" y="19"/>
                  </a:lnTo>
                  <a:lnTo>
                    <a:pt x="158" y="24"/>
                  </a:lnTo>
                  <a:lnTo>
                    <a:pt x="158" y="29"/>
                  </a:lnTo>
                  <a:lnTo>
                    <a:pt x="157" y="34"/>
                  </a:lnTo>
                  <a:lnTo>
                    <a:pt x="155" y="39"/>
                  </a:lnTo>
                  <a:lnTo>
                    <a:pt x="153" y="44"/>
                  </a:lnTo>
                  <a:lnTo>
                    <a:pt x="150" y="51"/>
                  </a:lnTo>
                  <a:lnTo>
                    <a:pt x="148" y="52"/>
                  </a:lnTo>
                  <a:lnTo>
                    <a:pt x="147" y="59"/>
                  </a:lnTo>
                  <a:lnTo>
                    <a:pt x="147" y="64"/>
                  </a:lnTo>
                  <a:lnTo>
                    <a:pt x="145" y="71"/>
                  </a:lnTo>
                  <a:lnTo>
                    <a:pt x="145" y="84"/>
                  </a:lnTo>
                  <a:lnTo>
                    <a:pt x="145" y="94"/>
                  </a:lnTo>
                  <a:lnTo>
                    <a:pt x="145" y="98"/>
                  </a:lnTo>
                  <a:lnTo>
                    <a:pt x="147" y="99"/>
                  </a:lnTo>
                  <a:lnTo>
                    <a:pt x="148" y="103"/>
                  </a:lnTo>
                  <a:lnTo>
                    <a:pt x="150" y="106"/>
                  </a:lnTo>
                  <a:lnTo>
                    <a:pt x="153" y="108"/>
                  </a:lnTo>
                </a:path>
              </a:pathLst>
            </a:custGeom>
            <a:noFill/>
            <a:ln w="3175">
              <a:solidFill>
                <a:srgbClr val="C32D9B"/>
              </a:solidFill>
              <a:prstDash val="solid"/>
              <a:round/>
              <a:headEnd/>
              <a:tailEnd/>
            </a:ln>
          </p:spPr>
          <p:txBody>
            <a:bodyPr/>
            <a:lstStyle/>
            <a:p>
              <a:endParaRPr lang="de-AT"/>
            </a:p>
          </p:txBody>
        </p:sp>
        <p:sp>
          <p:nvSpPr>
            <p:cNvPr id="1029" name="Freeform 5"/>
            <p:cNvSpPr>
              <a:spLocks/>
            </p:cNvSpPr>
            <p:nvPr userDrawn="1"/>
          </p:nvSpPr>
          <p:spPr bwMode="auto">
            <a:xfrm>
              <a:off x="5575" y="4069"/>
              <a:ext cx="79" cy="162"/>
            </a:xfrm>
            <a:custGeom>
              <a:avLst/>
              <a:gdLst/>
              <a:ahLst/>
              <a:cxnLst>
                <a:cxn ang="0">
                  <a:pos x="30" y="47"/>
                </a:cxn>
                <a:cxn ang="0">
                  <a:pos x="47" y="51"/>
                </a:cxn>
                <a:cxn ang="0">
                  <a:pos x="56" y="47"/>
                </a:cxn>
                <a:cxn ang="0">
                  <a:pos x="59" y="42"/>
                </a:cxn>
                <a:cxn ang="0">
                  <a:pos x="62" y="27"/>
                </a:cxn>
                <a:cxn ang="0">
                  <a:pos x="72" y="9"/>
                </a:cxn>
                <a:cxn ang="0">
                  <a:pos x="79" y="2"/>
                </a:cxn>
                <a:cxn ang="0">
                  <a:pos x="89" y="0"/>
                </a:cxn>
                <a:cxn ang="0">
                  <a:pos x="94" y="5"/>
                </a:cxn>
                <a:cxn ang="0">
                  <a:pos x="96" y="19"/>
                </a:cxn>
                <a:cxn ang="0">
                  <a:pos x="91" y="32"/>
                </a:cxn>
                <a:cxn ang="0">
                  <a:pos x="74" y="47"/>
                </a:cxn>
                <a:cxn ang="0">
                  <a:pos x="71" y="62"/>
                </a:cxn>
                <a:cxn ang="0">
                  <a:pos x="74" y="71"/>
                </a:cxn>
                <a:cxn ang="0">
                  <a:pos x="82" y="78"/>
                </a:cxn>
                <a:cxn ang="0">
                  <a:pos x="91" y="78"/>
                </a:cxn>
                <a:cxn ang="0">
                  <a:pos x="99" y="69"/>
                </a:cxn>
                <a:cxn ang="0">
                  <a:pos x="108" y="62"/>
                </a:cxn>
                <a:cxn ang="0">
                  <a:pos x="116" y="61"/>
                </a:cxn>
                <a:cxn ang="0">
                  <a:pos x="121" y="62"/>
                </a:cxn>
                <a:cxn ang="0">
                  <a:pos x="126" y="71"/>
                </a:cxn>
                <a:cxn ang="0">
                  <a:pos x="126" y="78"/>
                </a:cxn>
                <a:cxn ang="0">
                  <a:pos x="119" y="86"/>
                </a:cxn>
                <a:cxn ang="0">
                  <a:pos x="106" y="98"/>
                </a:cxn>
                <a:cxn ang="0">
                  <a:pos x="101" y="104"/>
                </a:cxn>
                <a:cxn ang="0">
                  <a:pos x="101" y="138"/>
                </a:cxn>
                <a:cxn ang="0">
                  <a:pos x="104" y="167"/>
                </a:cxn>
                <a:cxn ang="0">
                  <a:pos x="111" y="175"/>
                </a:cxn>
                <a:cxn ang="0">
                  <a:pos x="119" y="182"/>
                </a:cxn>
                <a:cxn ang="0">
                  <a:pos x="121" y="190"/>
                </a:cxn>
                <a:cxn ang="0">
                  <a:pos x="116" y="199"/>
                </a:cxn>
                <a:cxn ang="0">
                  <a:pos x="111" y="202"/>
                </a:cxn>
                <a:cxn ang="0">
                  <a:pos x="103" y="200"/>
                </a:cxn>
                <a:cxn ang="0">
                  <a:pos x="94" y="209"/>
                </a:cxn>
                <a:cxn ang="0">
                  <a:pos x="96" y="219"/>
                </a:cxn>
                <a:cxn ang="0">
                  <a:pos x="104" y="231"/>
                </a:cxn>
                <a:cxn ang="0">
                  <a:pos x="103" y="237"/>
                </a:cxn>
                <a:cxn ang="0">
                  <a:pos x="94" y="242"/>
                </a:cxn>
                <a:cxn ang="0">
                  <a:pos x="87" y="237"/>
                </a:cxn>
                <a:cxn ang="0">
                  <a:pos x="76" y="225"/>
                </a:cxn>
                <a:cxn ang="0">
                  <a:pos x="67" y="222"/>
                </a:cxn>
                <a:cxn ang="0">
                  <a:pos x="57" y="224"/>
                </a:cxn>
                <a:cxn ang="0">
                  <a:pos x="50" y="232"/>
                </a:cxn>
                <a:cxn ang="0">
                  <a:pos x="45" y="241"/>
                </a:cxn>
                <a:cxn ang="0">
                  <a:pos x="35" y="244"/>
                </a:cxn>
                <a:cxn ang="0">
                  <a:pos x="22" y="244"/>
                </a:cxn>
                <a:cxn ang="0">
                  <a:pos x="14" y="249"/>
                </a:cxn>
                <a:cxn ang="0">
                  <a:pos x="5" y="256"/>
                </a:cxn>
              </a:cxnLst>
              <a:rect l="0" t="0" r="r" b="b"/>
              <a:pathLst>
                <a:path w="126" h="256">
                  <a:moveTo>
                    <a:pt x="25" y="46"/>
                  </a:moveTo>
                  <a:lnTo>
                    <a:pt x="27" y="47"/>
                  </a:lnTo>
                  <a:lnTo>
                    <a:pt x="30" y="47"/>
                  </a:lnTo>
                  <a:lnTo>
                    <a:pt x="37" y="51"/>
                  </a:lnTo>
                  <a:lnTo>
                    <a:pt x="44" y="51"/>
                  </a:lnTo>
                  <a:lnTo>
                    <a:pt x="47" y="51"/>
                  </a:lnTo>
                  <a:lnTo>
                    <a:pt x="52" y="49"/>
                  </a:lnTo>
                  <a:lnTo>
                    <a:pt x="54" y="49"/>
                  </a:lnTo>
                  <a:lnTo>
                    <a:pt x="56" y="47"/>
                  </a:lnTo>
                  <a:lnTo>
                    <a:pt x="56" y="47"/>
                  </a:lnTo>
                  <a:lnTo>
                    <a:pt x="59" y="46"/>
                  </a:lnTo>
                  <a:lnTo>
                    <a:pt x="59" y="42"/>
                  </a:lnTo>
                  <a:lnTo>
                    <a:pt x="61" y="41"/>
                  </a:lnTo>
                  <a:lnTo>
                    <a:pt x="61" y="37"/>
                  </a:lnTo>
                  <a:lnTo>
                    <a:pt x="62" y="27"/>
                  </a:lnTo>
                  <a:lnTo>
                    <a:pt x="67" y="17"/>
                  </a:lnTo>
                  <a:lnTo>
                    <a:pt x="71" y="12"/>
                  </a:lnTo>
                  <a:lnTo>
                    <a:pt x="72" y="9"/>
                  </a:lnTo>
                  <a:lnTo>
                    <a:pt x="76" y="5"/>
                  </a:lnTo>
                  <a:lnTo>
                    <a:pt x="77" y="4"/>
                  </a:lnTo>
                  <a:lnTo>
                    <a:pt x="79" y="2"/>
                  </a:lnTo>
                  <a:lnTo>
                    <a:pt x="84" y="0"/>
                  </a:lnTo>
                  <a:lnTo>
                    <a:pt x="87" y="0"/>
                  </a:lnTo>
                  <a:lnTo>
                    <a:pt x="89" y="0"/>
                  </a:lnTo>
                  <a:lnTo>
                    <a:pt x="91" y="2"/>
                  </a:lnTo>
                  <a:lnTo>
                    <a:pt x="93" y="4"/>
                  </a:lnTo>
                  <a:lnTo>
                    <a:pt x="94" y="5"/>
                  </a:lnTo>
                  <a:lnTo>
                    <a:pt x="96" y="9"/>
                  </a:lnTo>
                  <a:lnTo>
                    <a:pt x="96" y="14"/>
                  </a:lnTo>
                  <a:lnTo>
                    <a:pt x="96" y="19"/>
                  </a:lnTo>
                  <a:lnTo>
                    <a:pt x="94" y="20"/>
                  </a:lnTo>
                  <a:lnTo>
                    <a:pt x="93" y="24"/>
                  </a:lnTo>
                  <a:lnTo>
                    <a:pt x="91" y="32"/>
                  </a:lnTo>
                  <a:lnTo>
                    <a:pt x="84" y="39"/>
                  </a:lnTo>
                  <a:lnTo>
                    <a:pt x="76" y="46"/>
                  </a:lnTo>
                  <a:lnTo>
                    <a:pt x="74" y="47"/>
                  </a:lnTo>
                  <a:lnTo>
                    <a:pt x="74" y="51"/>
                  </a:lnTo>
                  <a:lnTo>
                    <a:pt x="71" y="57"/>
                  </a:lnTo>
                  <a:lnTo>
                    <a:pt x="71" y="62"/>
                  </a:lnTo>
                  <a:lnTo>
                    <a:pt x="71" y="66"/>
                  </a:lnTo>
                  <a:lnTo>
                    <a:pt x="72" y="69"/>
                  </a:lnTo>
                  <a:lnTo>
                    <a:pt x="74" y="71"/>
                  </a:lnTo>
                  <a:lnTo>
                    <a:pt x="76" y="73"/>
                  </a:lnTo>
                  <a:lnTo>
                    <a:pt x="77" y="74"/>
                  </a:lnTo>
                  <a:lnTo>
                    <a:pt x="82" y="78"/>
                  </a:lnTo>
                  <a:lnTo>
                    <a:pt x="84" y="78"/>
                  </a:lnTo>
                  <a:lnTo>
                    <a:pt x="87" y="79"/>
                  </a:lnTo>
                  <a:lnTo>
                    <a:pt x="91" y="78"/>
                  </a:lnTo>
                  <a:lnTo>
                    <a:pt x="93" y="78"/>
                  </a:lnTo>
                  <a:lnTo>
                    <a:pt x="96" y="74"/>
                  </a:lnTo>
                  <a:lnTo>
                    <a:pt x="99" y="69"/>
                  </a:lnTo>
                  <a:lnTo>
                    <a:pt x="103" y="68"/>
                  </a:lnTo>
                  <a:lnTo>
                    <a:pt x="104" y="66"/>
                  </a:lnTo>
                  <a:lnTo>
                    <a:pt x="108" y="62"/>
                  </a:lnTo>
                  <a:lnTo>
                    <a:pt x="111" y="62"/>
                  </a:lnTo>
                  <a:lnTo>
                    <a:pt x="114" y="61"/>
                  </a:lnTo>
                  <a:lnTo>
                    <a:pt x="116" y="61"/>
                  </a:lnTo>
                  <a:lnTo>
                    <a:pt x="119" y="62"/>
                  </a:lnTo>
                  <a:lnTo>
                    <a:pt x="119" y="62"/>
                  </a:lnTo>
                  <a:lnTo>
                    <a:pt x="121" y="62"/>
                  </a:lnTo>
                  <a:lnTo>
                    <a:pt x="123" y="66"/>
                  </a:lnTo>
                  <a:lnTo>
                    <a:pt x="124" y="69"/>
                  </a:lnTo>
                  <a:lnTo>
                    <a:pt x="126" y="71"/>
                  </a:lnTo>
                  <a:lnTo>
                    <a:pt x="126" y="74"/>
                  </a:lnTo>
                  <a:lnTo>
                    <a:pt x="126" y="76"/>
                  </a:lnTo>
                  <a:lnTo>
                    <a:pt x="126" y="78"/>
                  </a:lnTo>
                  <a:lnTo>
                    <a:pt x="124" y="81"/>
                  </a:lnTo>
                  <a:lnTo>
                    <a:pt x="123" y="83"/>
                  </a:lnTo>
                  <a:lnTo>
                    <a:pt x="119" y="86"/>
                  </a:lnTo>
                  <a:lnTo>
                    <a:pt x="114" y="91"/>
                  </a:lnTo>
                  <a:lnTo>
                    <a:pt x="111" y="94"/>
                  </a:lnTo>
                  <a:lnTo>
                    <a:pt x="106" y="98"/>
                  </a:lnTo>
                  <a:lnTo>
                    <a:pt x="103" y="101"/>
                  </a:lnTo>
                  <a:lnTo>
                    <a:pt x="103" y="103"/>
                  </a:lnTo>
                  <a:lnTo>
                    <a:pt x="101" y="104"/>
                  </a:lnTo>
                  <a:lnTo>
                    <a:pt x="101" y="113"/>
                  </a:lnTo>
                  <a:lnTo>
                    <a:pt x="99" y="125"/>
                  </a:lnTo>
                  <a:lnTo>
                    <a:pt x="101" y="138"/>
                  </a:lnTo>
                  <a:lnTo>
                    <a:pt x="103" y="150"/>
                  </a:lnTo>
                  <a:lnTo>
                    <a:pt x="104" y="162"/>
                  </a:lnTo>
                  <a:lnTo>
                    <a:pt x="104" y="167"/>
                  </a:lnTo>
                  <a:lnTo>
                    <a:pt x="108" y="170"/>
                  </a:lnTo>
                  <a:lnTo>
                    <a:pt x="109" y="173"/>
                  </a:lnTo>
                  <a:lnTo>
                    <a:pt x="111" y="175"/>
                  </a:lnTo>
                  <a:lnTo>
                    <a:pt x="114" y="177"/>
                  </a:lnTo>
                  <a:lnTo>
                    <a:pt x="118" y="178"/>
                  </a:lnTo>
                  <a:lnTo>
                    <a:pt x="119" y="182"/>
                  </a:lnTo>
                  <a:lnTo>
                    <a:pt x="121" y="185"/>
                  </a:lnTo>
                  <a:lnTo>
                    <a:pt x="121" y="187"/>
                  </a:lnTo>
                  <a:lnTo>
                    <a:pt x="121" y="190"/>
                  </a:lnTo>
                  <a:lnTo>
                    <a:pt x="121" y="194"/>
                  </a:lnTo>
                  <a:lnTo>
                    <a:pt x="119" y="197"/>
                  </a:lnTo>
                  <a:lnTo>
                    <a:pt x="116" y="199"/>
                  </a:lnTo>
                  <a:lnTo>
                    <a:pt x="116" y="200"/>
                  </a:lnTo>
                  <a:lnTo>
                    <a:pt x="113" y="200"/>
                  </a:lnTo>
                  <a:lnTo>
                    <a:pt x="111" y="202"/>
                  </a:lnTo>
                  <a:lnTo>
                    <a:pt x="108" y="200"/>
                  </a:lnTo>
                  <a:lnTo>
                    <a:pt x="104" y="200"/>
                  </a:lnTo>
                  <a:lnTo>
                    <a:pt x="103" y="200"/>
                  </a:lnTo>
                  <a:lnTo>
                    <a:pt x="99" y="202"/>
                  </a:lnTo>
                  <a:lnTo>
                    <a:pt x="96" y="205"/>
                  </a:lnTo>
                  <a:lnTo>
                    <a:pt x="94" y="209"/>
                  </a:lnTo>
                  <a:lnTo>
                    <a:pt x="93" y="210"/>
                  </a:lnTo>
                  <a:lnTo>
                    <a:pt x="94" y="214"/>
                  </a:lnTo>
                  <a:lnTo>
                    <a:pt x="96" y="219"/>
                  </a:lnTo>
                  <a:lnTo>
                    <a:pt x="99" y="224"/>
                  </a:lnTo>
                  <a:lnTo>
                    <a:pt x="103" y="227"/>
                  </a:lnTo>
                  <a:lnTo>
                    <a:pt x="104" y="231"/>
                  </a:lnTo>
                  <a:lnTo>
                    <a:pt x="104" y="236"/>
                  </a:lnTo>
                  <a:lnTo>
                    <a:pt x="103" y="236"/>
                  </a:lnTo>
                  <a:lnTo>
                    <a:pt x="103" y="237"/>
                  </a:lnTo>
                  <a:lnTo>
                    <a:pt x="99" y="241"/>
                  </a:lnTo>
                  <a:lnTo>
                    <a:pt x="96" y="241"/>
                  </a:lnTo>
                  <a:lnTo>
                    <a:pt x="94" y="242"/>
                  </a:lnTo>
                  <a:lnTo>
                    <a:pt x="91" y="241"/>
                  </a:lnTo>
                  <a:lnTo>
                    <a:pt x="89" y="241"/>
                  </a:lnTo>
                  <a:lnTo>
                    <a:pt x="87" y="237"/>
                  </a:lnTo>
                  <a:lnTo>
                    <a:pt x="82" y="232"/>
                  </a:lnTo>
                  <a:lnTo>
                    <a:pt x="77" y="227"/>
                  </a:lnTo>
                  <a:lnTo>
                    <a:pt x="76" y="225"/>
                  </a:lnTo>
                  <a:lnTo>
                    <a:pt x="72" y="224"/>
                  </a:lnTo>
                  <a:lnTo>
                    <a:pt x="71" y="222"/>
                  </a:lnTo>
                  <a:lnTo>
                    <a:pt x="67" y="222"/>
                  </a:lnTo>
                  <a:lnTo>
                    <a:pt x="64" y="222"/>
                  </a:lnTo>
                  <a:lnTo>
                    <a:pt x="59" y="224"/>
                  </a:lnTo>
                  <a:lnTo>
                    <a:pt x="57" y="224"/>
                  </a:lnTo>
                  <a:lnTo>
                    <a:pt x="56" y="225"/>
                  </a:lnTo>
                  <a:lnTo>
                    <a:pt x="54" y="229"/>
                  </a:lnTo>
                  <a:lnTo>
                    <a:pt x="50" y="232"/>
                  </a:lnTo>
                  <a:lnTo>
                    <a:pt x="50" y="236"/>
                  </a:lnTo>
                  <a:lnTo>
                    <a:pt x="47" y="239"/>
                  </a:lnTo>
                  <a:lnTo>
                    <a:pt x="45" y="241"/>
                  </a:lnTo>
                  <a:lnTo>
                    <a:pt x="44" y="242"/>
                  </a:lnTo>
                  <a:lnTo>
                    <a:pt x="42" y="244"/>
                  </a:lnTo>
                  <a:lnTo>
                    <a:pt x="35" y="244"/>
                  </a:lnTo>
                  <a:lnTo>
                    <a:pt x="30" y="242"/>
                  </a:lnTo>
                  <a:lnTo>
                    <a:pt x="25" y="242"/>
                  </a:lnTo>
                  <a:lnTo>
                    <a:pt x="22" y="244"/>
                  </a:lnTo>
                  <a:lnTo>
                    <a:pt x="19" y="244"/>
                  </a:lnTo>
                  <a:lnTo>
                    <a:pt x="15" y="246"/>
                  </a:lnTo>
                  <a:lnTo>
                    <a:pt x="14" y="249"/>
                  </a:lnTo>
                  <a:lnTo>
                    <a:pt x="10" y="251"/>
                  </a:lnTo>
                  <a:lnTo>
                    <a:pt x="8" y="254"/>
                  </a:lnTo>
                  <a:lnTo>
                    <a:pt x="5" y="256"/>
                  </a:lnTo>
                  <a:lnTo>
                    <a:pt x="3" y="256"/>
                  </a:lnTo>
                  <a:lnTo>
                    <a:pt x="0" y="256"/>
                  </a:lnTo>
                </a:path>
              </a:pathLst>
            </a:custGeom>
            <a:noFill/>
            <a:ln w="3175">
              <a:solidFill>
                <a:srgbClr val="C32D9B"/>
              </a:solidFill>
              <a:prstDash val="solid"/>
              <a:round/>
              <a:headEnd/>
              <a:tailEnd/>
            </a:ln>
          </p:spPr>
          <p:txBody>
            <a:bodyPr/>
            <a:lstStyle/>
            <a:p>
              <a:endParaRPr lang="de-AT"/>
            </a:p>
          </p:txBody>
        </p:sp>
        <p:sp>
          <p:nvSpPr>
            <p:cNvPr id="1030" name="Freeform 6"/>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close/>
                </a:path>
              </a:pathLst>
            </a:custGeom>
            <a:solidFill>
              <a:srgbClr val="C32D9B"/>
            </a:solidFill>
            <a:ln w="9525">
              <a:noFill/>
              <a:round/>
              <a:headEnd/>
              <a:tailEnd/>
            </a:ln>
          </p:spPr>
          <p:txBody>
            <a:bodyPr/>
            <a:lstStyle/>
            <a:p>
              <a:endParaRPr lang="de-AT"/>
            </a:p>
          </p:txBody>
        </p:sp>
        <p:sp>
          <p:nvSpPr>
            <p:cNvPr id="1031" name="Freeform 7"/>
            <p:cNvSpPr>
              <a:spLocks/>
            </p:cNvSpPr>
            <p:nvPr userDrawn="1"/>
          </p:nvSpPr>
          <p:spPr bwMode="auto">
            <a:xfrm>
              <a:off x="5633" y="4039"/>
              <a:ext cx="19" cy="21"/>
            </a:xfrm>
            <a:custGeom>
              <a:avLst/>
              <a:gdLst/>
              <a:ahLst/>
              <a:cxnLst>
                <a:cxn ang="0">
                  <a:pos x="16" y="32"/>
                </a:cxn>
                <a:cxn ang="0">
                  <a:pos x="13" y="31"/>
                </a:cxn>
                <a:cxn ang="0">
                  <a:pos x="10" y="29"/>
                </a:cxn>
                <a:cxn ang="0">
                  <a:pos x="6" y="29"/>
                </a:cxn>
                <a:cxn ang="0">
                  <a:pos x="5" y="25"/>
                </a:cxn>
                <a:cxn ang="0">
                  <a:pos x="3" y="24"/>
                </a:cxn>
                <a:cxn ang="0">
                  <a:pos x="1" y="20"/>
                </a:cxn>
                <a:cxn ang="0">
                  <a:pos x="0" y="17"/>
                </a:cxn>
                <a:cxn ang="0">
                  <a:pos x="0" y="15"/>
                </a:cxn>
                <a:cxn ang="0">
                  <a:pos x="0" y="12"/>
                </a:cxn>
                <a:cxn ang="0">
                  <a:pos x="1" y="9"/>
                </a:cxn>
                <a:cxn ang="0">
                  <a:pos x="3" y="7"/>
                </a:cxn>
                <a:cxn ang="0">
                  <a:pos x="5" y="5"/>
                </a:cxn>
                <a:cxn ang="0">
                  <a:pos x="6" y="2"/>
                </a:cxn>
                <a:cxn ang="0">
                  <a:pos x="10" y="2"/>
                </a:cxn>
                <a:cxn ang="0">
                  <a:pos x="13" y="0"/>
                </a:cxn>
                <a:cxn ang="0">
                  <a:pos x="16" y="0"/>
                </a:cxn>
                <a:cxn ang="0">
                  <a:pos x="18" y="2"/>
                </a:cxn>
                <a:cxn ang="0">
                  <a:pos x="21" y="2"/>
                </a:cxn>
                <a:cxn ang="0">
                  <a:pos x="23" y="4"/>
                </a:cxn>
                <a:cxn ang="0">
                  <a:pos x="26" y="5"/>
                </a:cxn>
                <a:cxn ang="0">
                  <a:pos x="28" y="9"/>
                </a:cxn>
                <a:cxn ang="0">
                  <a:pos x="28" y="12"/>
                </a:cxn>
                <a:cxn ang="0">
                  <a:pos x="30" y="14"/>
                </a:cxn>
                <a:cxn ang="0">
                  <a:pos x="30" y="17"/>
                </a:cxn>
                <a:cxn ang="0">
                  <a:pos x="30" y="20"/>
                </a:cxn>
                <a:cxn ang="0">
                  <a:pos x="28" y="24"/>
                </a:cxn>
                <a:cxn ang="0">
                  <a:pos x="28" y="25"/>
                </a:cxn>
                <a:cxn ang="0">
                  <a:pos x="26" y="27"/>
                </a:cxn>
                <a:cxn ang="0">
                  <a:pos x="23" y="29"/>
                </a:cxn>
                <a:cxn ang="0">
                  <a:pos x="20" y="31"/>
                </a:cxn>
                <a:cxn ang="0">
                  <a:pos x="18" y="31"/>
                </a:cxn>
                <a:cxn ang="0">
                  <a:pos x="16" y="32"/>
                </a:cxn>
              </a:cxnLst>
              <a:rect l="0" t="0" r="r" b="b"/>
              <a:pathLst>
                <a:path w="30" h="32">
                  <a:moveTo>
                    <a:pt x="16" y="32"/>
                  </a:moveTo>
                  <a:lnTo>
                    <a:pt x="13" y="31"/>
                  </a:lnTo>
                  <a:lnTo>
                    <a:pt x="10" y="29"/>
                  </a:lnTo>
                  <a:lnTo>
                    <a:pt x="6" y="29"/>
                  </a:lnTo>
                  <a:lnTo>
                    <a:pt x="5" y="25"/>
                  </a:lnTo>
                  <a:lnTo>
                    <a:pt x="3" y="24"/>
                  </a:lnTo>
                  <a:lnTo>
                    <a:pt x="1" y="20"/>
                  </a:lnTo>
                  <a:lnTo>
                    <a:pt x="0" y="17"/>
                  </a:lnTo>
                  <a:lnTo>
                    <a:pt x="0" y="15"/>
                  </a:lnTo>
                  <a:lnTo>
                    <a:pt x="0" y="12"/>
                  </a:lnTo>
                  <a:lnTo>
                    <a:pt x="1" y="9"/>
                  </a:lnTo>
                  <a:lnTo>
                    <a:pt x="3" y="7"/>
                  </a:lnTo>
                  <a:lnTo>
                    <a:pt x="5" y="5"/>
                  </a:lnTo>
                  <a:lnTo>
                    <a:pt x="6" y="2"/>
                  </a:lnTo>
                  <a:lnTo>
                    <a:pt x="10" y="2"/>
                  </a:lnTo>
                  <a:lnTo>
                    <a:pt x="13" y="0"/>
                  </a:lnTo>
                  <a:lnTo>
                    <a:pt x="16" y="0"/>
                  </a:lnTo>
                  <a:lnTo>
                    <a:pt x="18" y="2"/>
                  </a:lnTo>
                  <a:lnTo>
                    <a:pt x="21" y="2"/>
                  </a:lnTo>
                  <a:lnTo>
                    <a:pt x="23" y="4"/>
                  </a:lnTo>
                  <a:lnTo>
                    <a:pt x="26" y="5"/>
                  </a:lnTo>
                  <a:lnTo>
                    <a:pt x="28" y="9"/>
                  </a:lnTo>
                  <a:lnTo>
                    <a:pt x="28" y="12"/>
                  </a:lnTo>
                  <a:lnTo>
                    <a:pt x="30" y="14"/>
                  </a:lnTo>
                  <a:lnTo>
                    <a:pt x="30" y="17"/>
                  </a:lnTo>
                  <a:lnTo>
                    <a:pt x="30" y="20"/>
                  </a:lnTo>
                  <a:lnTo>
                    <a:pt x="28" y="24"/>
                  </a:lnTo>
                  <a:lnTo>
                    <a:pt x="28" y="25"/>
                  </a:lnTo>
                  <a:lnTo>
                    <a:pt x="26" y="27"/>
                  </a:lnTo>
                  <a:lnTo>
                    <a:pt x="23" y="29"/>
                  </a:lnTo>
                  <a:lnTo>
                    <a:pt x="20" y="31"/>
                  </a:lnTo>
                  <a:lnTo>
                    <a:pt x="18" y="31"/>
                  </a:lnTo>
                  <a:lnTo>
                    <a:pt x="16" y="32"/>
                  </a:lnTo>
                </a:path>
              </a:pathLst>
            </a:custGeom>
            <a:noFill/>
            <a:ln w="3175">
              <a:solidFill>
                <a:srgbClr val="C32D9B"/>
              </a:solidFill>
              <a:prstDash val="solid"/>
              <a:round/>
              <a:headEnd/>
              <a:tailEnd/>
            </a:ln>
          </p:spPr>
          <p:txBody>
            <a:bodyPr/>
            <a:lstStyle/>
            <a:p>
              <a:endParaRPr lang="de-AT"/>
            </a:p>
          </p:txBody>
        </p:sp>
        <p:sp>
          <p:nvSpPr>
            <p:cNvPr id="1032" name="Freeform 8"/>
            <p:cNvSpPr>
              <a:spLocks/>
            </p:cNvSpPr>
            <p:nvPr userDrawn="1"/>
          </p:nvSpPr>
          <p:spPr bwMode="auto">
            <a:xfrm>
              <a:off x="5643" y="4044"/>
              <a:ext cx="7" cy="11"/>
            </a:xfrm>
            <a:custGeom>
              <a:avLst/>
              <a:gdLst/>
              <a:ahLst/>
              <a:cxnLst>
                <a:cxn ang="0">
                  <a:pos x="0" y="18"/>
                </a:cxn>
                <a:cxn ang="0">
                  <a:pos x="3" y="17"/>
                </a:cxn>
                <a:cxn ang="0">
                  <a:pos x="5" y="17"/>
                </a:cxn>
                <a:cxn ang="0">
                  <a:pos x="5" y="15"/>
                </a:cxn>
                <a:cxn ang="0">
                  <a:pos x="8" y="12"/>
                </a:cxn>
                <a:cxn ang="0">
                  <a:pos x="8" y="10"/>
                </a:cxn>
                <a:cxn ang="0">
                  <a:pos x="6" y="7"/>
                </a:cxn>
                <a:cxn ang="0">
                  <a:pos x="5" y="5"/>
                </a:cxn>
                <a:cxn ang="0">
                  <a:pos x="3" y="2"/>
                </a:cxn>
                <a:cxn ang="0">
                  <a:pos x="1" y="0"/>
                </a:cxn>
                <a:cxn ang="0">
                  <a:pos x="3" y="0"/>
                </a:cxn>
                <a:cxn ang="0">
                  <a:pos x="5" y="2"/>
                </a:cxn>
                <a:cxn ang="0">
                  <a:pos x="6" y="2"/>
                </a:cxn>
                <a:cxn ang="0">
                  <a:pos x="8" y="5"/>
                </a:cxn>
                <a:cxn ang="0">
                  <a:pos x="10" y="5"/>
                </a:cxn>
                <a:cxn ang="0">
                  <a:pos x="10" y="7"/>
                </a:cxn>
                <a:cxn ang="0">
                  <a:pos x="11" y="10"/>
                </a:cxn>
                <a:cxn ang="0">
                  <a:pos x="11" y="12"/>
                </a:cxn>
                <a:cxn ang="0">
                  <a:pos x="8" y="15"/>
                </a:cxn>
                <a:cxn ang="0">
                  <a:pos x="6" y="17"/>
                </a:cxn>
                <a:cxn ang="0">
                  <a:pos x="3" y="18"/>
                </a:cxn>
                <a:cxn ang="0">
                  <a:pos x="0" y="18"/>
                </a:cxn>
              </a:cxnLst>
              <a:rect l="0" t="0" r="r" b="b"/>
              <a:pathLst>
                <a:path w="11" h="18">
                  <a:moveTo>
                    <a:pt x="0" y="18"/>
                  </a:moveTo>
                  <a:lnTo>
                    <a:pt x="3" y="17"/>
                  </a:lnTo>
                  <a:lnTo>
                    <a:pt x="5" y="17"/>
                  </a:lnTo>
                  <a:lnTo>
                    <a:pt x="5" y="15"/>
                  </a:lnTo>
                  <a:lnTo>
                    <a:pt x="8" y="12"/>
                  </a:lnTo>
                  <a:lnTo>
                    <a:pt x="8" y="10"/>
                  </a:lnTo>
                  <a:lnTo>
                    <a:pt x="6" y="7"/>
                  </a:lnTo>
                  <a:lnTo>
                    <a:pt x="5" y="5"/>
                  </a:lnTo>
                  <a:lnTo>
                    <a:pt x="3" y="2"/>
                  </a:lnTo>
                  <a:lnTo>
                    <a:pt x="1" y="0"/>
                  </a:lnTo>
                  <a:lnTo>
                    <a:pt x="3" y="0"/>
                  </a:lnTo>
                  <a:lnTo>
                    <a:pt x="5" y="2"/>
                  </a:lnTo>
                  <a:lnTo>
                    <a:pt x="6" y="2"/>
                  </a:lnTo>
                  <a:lnTo>
                    <a:pt x="8" y="5"/>
                  </a:lnTo>
                  <a:lnTo>
                    <a:pt x="10" y="5"/>
                  </a:lnTo>
                  <a:lnTo>
                    <a:pt x="10" y="7"/>
                  </a:lnTo>
                  <a:lnTo>
                    <a:pt x="11" y="10"/>
                  </a:lnTo>
                  <a:lnTo>
                    <a:pt x="11" y="12"/>
                  </a:lnTo>
                  <a:lnTo>
                    <a:pt x="8" y="15"/>
                  </a:lnTo>
                  <a:lnTo>
                    <a:pt x="6" y="17"/>
                  </a:lnTo>
                  <a:lnTo>
                    <a:pt x="3" y="18"/>
                  </a:lnTo>
                  <a:lnTo>
                    <a:pt x="0" y="18"/>
                  </a:lnTo>
                  <a:close/>
                </a:path>
              </a:pathLst>
            </a:custGeom>
            <a:solidFill>
              <a:srgbClr val="FFFFFF"/>
            </a:solidFill>
            <a:ln w="9525">
              <a:noFill/>
              <a:round/>
              <a:headEnd/>
              <a:tailEnd/>
            </a:ln>
          </p:spPr>
          <p:txBody>
            <a:bodyPr/>
            <a:lstStyle/>
            <a:p>
              <a:endParaRPr lang="de-AT"/>
            </a:p>
          </p:txBody>
        </p:sp>
        <p:sp>
          <p:nvSpPr>
            <p:cNvPr id="1033" name="Freeform 9"/>
            <p:cNvSpPr>
              <a:spLocks/>
            </p:cNvSpPr>
            <p:nvPr userDrawn="1"/>
          </p:nvSpPr>
          <p:spPr bwMode="auto">
            <a:xfrm>
              <a:off x="5550" y="4145"/>
              <a:ext cx="80" cy="67"/>
            </a:xfrm>
            <a:custGeom>
              <a:avLst/>
              <a:gdLst/>
              <a:ahLst/>
              <a:cxnLst>
                <a:cxn ang="0">
                  <a:pos x="29" y="99"/>
                </a:cxn>
                <a:cxn ang="0">
                  <a:pos x="34" y="104"/>
                </a:cxn>
                <a:cxn ang="0">
                  <a:pos x="41" y="106"/>
                </a:cxn>
                <a:cxn ang="0">
                  <a:pos x="49" y="104"/>
                </a:cxn>
                <a:cxn ang="0">
                  <a:pos x="56" y="99"/>
                </a:cxn>
                <a:cxn ang="0">
                  <a:pos x="58" y="99"/>
                </a:cxn>
                <a:cxn ang="0">
                  <a:pos x="64" y="101"/>
                </a:cxn>
                <a:cxn ang="0">
                  <a:pos x="69" y="99"/>
                </a:cxn>
                <a:cxn ang="0">
                  <a:pos x="81" y="93"/>
                </a:cxn>
                <a:cxn ang="0">
                  <a:pos x="88" y="84"/>
                </a:cxn>
                <a:cxn ang="0">
                  <a:pos x="95" y="81"/>
                </a:cxn>
                <a:cxn ang="0">
                  <a:pos x="101" y="83"/>
                </a:cxn>
                <a:cxn ang="0">
                  <a:pos x="110" y="83"/>
                </a:cxn>
                <a:cxn ang="0">
                  <a:pos x="115" y="79"/>
                </a:cxn>
                <a:cxn ang="0">
                  <a:pos x="115" y="76"/>
                </a:cxn>
                <a:cxn ang="0">
                  <a:pos x="115" y="73"/>
                </a:cxn>
                <a:cxn ang="0">
                  <a:pos x="118" y="69"/>
                </a:cxn>
                <a:cxn ang="0">
                  <a:pos x="123" y="64"/>
                </a:cxn>
                <a:cxn ang="0">
                  <a:pos x="125" y="61"/>
                </a:cxn>
                <a:cxn ang="0">
                  <a:pos x="126" y="54"/>
                </a:cxn>
                <a:cxn ang="0">
                  <a:pos x="121" y="41"/>
                </a:cxn>
                <a:cxn ang="0">
                  <a:pos x="120" y="34"/>
                </a:cxn>
                <a:cxn ang="0">
                  <a:pos x="120" y="14"/>
                </a:cxn>
                <a:cxn ang="0">
                  <a:pos x="118" y="5"/>
                </a:cxn>
                <a:cxn ang="0">
                  <a:pos x="115" y="22"/>
                </a:cxn>
                <a:cxn ang="0">
                  <a:pos x="113" y="39"/>
                </a:cxn>
                <a:cxn ang="0">
                  <a:pos x="113" y="52"/>
                </a:cxn>
                <a:cxn ang="0">
                  <a:pos x="111" y="57"/>
                </a:cxn>
                <a:cxn ang="0">
                  <a:pos x="106" y="64"/>
                </a:cxn>
                <a:cxn ang="0">
                  <a:pos x="101" y="69"/>
                </a:cxn>
                <a:cxn ang="0">
                  <a:pos x="98" y="71"/>
                </a:cxn>
                <a:cxn ang="0">
                  <a:pos x="95" y="69"/>
                </a:cxn>
                <a:cxn ang="0">
                  <a:pos x="88" y="69"/>
                </a:cxn>
                <a:cxn ang="0">
                  <a:pos x="81" y="79"/>
                </a:cxn>
                <a:cxn ang="0">
                  <a:pos x="73" y="84"/>
                </a:cxn>
                <a:cxn ang="0">
                  <a:pos x="69" y="84"/>
                </a:cxn>
                <a:cxn ang="0">
                  <a:pos x="58" y="84"/>
                </a:cxn>
                <a:cxn ang="0">
                  <a:pos x="53" y="86"/>
                </a:cxn>
                <a:cxn ang="0">
                  <a:pos x="46" y="91"/>
                </a:cxn>
                <a:cxn ang="0">
                  <a:pos x="41" y="93"/>
                </a:cxn>
                <a:cxn ang="0">
                  <a:pos x="32" y="93"/>
                </a:cxn>
                <a:cxn ang="0">
                  <a:pos x="27" y="91"/>
                </a:cxn>
                <a:cxn ang="0">
                  <a:pos x="17" y="89"/>
                </a:cxn>
                <a:cxn ang="0">
                  <a:pos x="7" y="91"/>
                </a:cxn>
                <a:cxn ang="0">
                  <a:pos x="11" y="93"/>
                </a:cxn>
                <a:cxn ang="0">
                  <a:pos x="26" y="98"/>
                </a:cxn>
              </a:cxnLst>
              <a:rect l="0" t="0" r="r" b="b"/>
              <a:pathLst>
                <a:path w="126" h="106">
                  <a:moveTo>
                    <a:pt x="26" y="98"/>
                  </a:moveTo>
                  <a:lnTo>
                    <a:pt x="29" y="99"/>
                  </a:lnTo>
                  <a:lnTo>
                    <a:pt x="29" y="101"/>
                  </a:lnTo>
                  <a:lnTo>
                    <a:pt x="34" y="104"/>
                  </a:lnTo>
                  <a:lnTo>
                    <a:pt x="37" y="104"/>
                  </a:lnTo>
                  <a:lnTo>
                    <a:pt x="41" y="106"/>
                  </a:lnTo>
                  <a:lnTo>
                    <a:pt x="46" y="104"/>
                  </a:lnTo>
                  <a:lnTo>
                    <a:pt x="49" y="104"/>
                  </a:lnTo>
                  <a:lnTo>
                    <a:pt x="53" y="103"/>
                  </a:lnTo>
                  <a:lnTo>
                    <a:pt x="56" y="99"/>
                  </a:lnTo>
                  <a:lnTo>
                    <a:pt x="58" y="99"/>
                  </a:lnTo>
                  <a:lnTo>
                    <a:pt x="58" y="99"/>
                  </a:lnTo>
                  <a:lnTo>
                    <a:pt x="63" y="101"/>
                  </a:lnTo>
                  <a:lnTo>
                    <a:pt x="64" y="101"/>
                  </a:lnTo>
                  <a:lnTo>
                    <a:pt x="66" y="101"/>
                  </a:lnTo>
                  <a:lnTo>
                    <a:pt x="69" y="99"/>
                  </a:lnTo>
                  <a:lnTo>
                    <a:pt x="74" y="98"/>
                  </a:lnTo>
                  <a:lnTo>
                    <a:pt x="81" y="93"/>
                  </a:lnTo>
                  <a:lnTo>
                    <a:pt x="86" y="89"/>
                  </a:lnTo>
                  <a:lnTo>
                    <a:pt x="88" y="84"/>
                  </a:lnTo>
                  <a:lnTo>
                    <a:pt x="93" y="81"/>
                  </a:lnTo>
                  <a:lnTo>
                    <a:pt x="95" y="81"/>
                  </a:lnTo>
                  <a:lnTo>
                    <a:pt x="96" y="81"/>
                  </a:lnTo>
                  <a:lnTo>
                    <a:pt x="101" y="83"/>
                  </a:lnTo>
                  <a:lnTo>
                    <a:pt x="106" y="84"/>
                  </a:lnTo>
                  <a:lnTo>
                    <a:pt x="110" y="83"/>
                  </a:lnTo>
                  <a:lnTo>
                    <a:pt x="111" y="81"/>
                  </a:lnTo>
                  <a:lnTo>
                    <a:pt x="115" y="79"/>
                  </a:lnTo>
                  <a:lnTo>
                    <a:pt x="115" y="78"/>
                  </a:lnTo>
                  <a:lnTo>
                    <a:pt x="115" y="76"/>
                  </a:lnTo>
                  <a:lnTo>
                    <a:pt x="115" y="76"/>
                  </a:lnTo>
                  <a:lnTo>
                    <a:pt x="115" y="73"/>
                  </a:lnTo>
                  <a:lnTo>
                    <a:pt x="116" y="71"/>
                  </a:lnTo>
                  <a:lnTo>
                    <a:pt x="118" y="69"/>
                  </a:lnTo>
                  <a:lnTo>
                    <a:pt x="121" y="66"/>
                  </a:lnTo>
                  <a:lnTo>
                    <a:pt x="123" y="64"/>
                  </a:lnTo>
                  <a:lnTo>
                    <a:pt x="125" y="62"/>
                  </a:lnTo>
                  <a:lnTo>
                    <a:pt x="125" y="61"/>
                  </a:lnTo>
                  <a:lnTo>
                    <a:pt x="126" y="57"/>
                  </a:lnTo>
                  <a:lnTo>
                    <a:pt x="126" y="54"/>
                  </a:lnTo>
                  <a:lnTo>
                    <a:pt x="125" y="49"/>
                  </a:lnTo>
                  <a:lnTo>
                    <a:pt x="121" y="41"/>
                  </a:lnTo>
                  <a:lnTo>
                    <a:pt x="121" y="37"/>
                  </a:lnTo>
                  <a:lnTo>
                    <a:pt x="120" y="34"/>
                  </a:lnTo>
                  <a:lnTo>
                    <a:pt x="120" y="24"/>
                  </a:lnTo>
                  <a:lnTo>
                    <a:pt x="120" y="14"/>
                  </a:lnTo>
                  <a:lnTo>
                    <a:pt x="120" y="0"/>
                  </a:lnTo>
                  <a:lnTo>
                    <a:pt x="118" y="5"/>
                  </a:lnTo>
                  <a:lnTo>
                    <a:pt x="115" y="15"/>
                  </a:lnTo>
                  <a:lnTo>
                    <a:pt x="115" y="22"/>
                  </a:lnTo>
                  <a:lnTo>
                    <a:pt x="113" y="31"/>
                  </a:lnTo>
                  <a:lnTo>
                    <a:pt x="113" y="39"/>
                  </a:lnTo>
                  <a:lnTo>
                    <a:pt x="113" y="49"/>
                  </a:lnTo>
                  <a:lnTo>
                    <a:pt x="113" y="52"/>
                  </a:lnTo>
                  <a:lnTo>
                    <a:pt x="113" y="56"/>
                  </a:lnTo>
                  <a:lnTo>
                    <a:pt x="111" y="57"/>
                  </a:lnTo>
                  <a:lnTo>
                    <a:pt x="110" y="61"/>
                  </a:lnTo>
                  <a:lnTo>
                    <a:pt x="106" y="64"/>
                  </a:lnTo>
                  <a:lnTo>
                    <a:pt x="101" y="69"/>
                  </a:lnTo>
                  <a:lnTo>
                    <a:pt x="101" y="69"/>
                  </a:lnTo>
                  <a:lnTo>
                    <a:pt x="101" y="69"/>
                  </a:lnTo>
                  <a:lnTo>
                    <a:pt x="98" y="71"/>
                  </a:lnTo>
                  <a:lnTo>
                    <a:pt x="96" y="69"/>
                  </a:lnTo>
                  <a:lnTo>
                    <a:pt x="95" y="69"/>
                  </a:lnTo>
                  <a:lnTo>
                    <a:pt x="89" y="69"/>
                  </a:lnTo>
                  <a:lnTo>
                    <a:pt x="88" y="69"/>
                  </a:lnTo>
                  <a:lnTo>
                    <a:pt x="86" y="71"/>
                  </a:lnTo>
                  <a:lnTo>
                    <a:pt x="81" y="79"/>
                  </a:lnTo>
                  <a:lnTo>
                    <a:pt x="76" y="83"/>
                  </a:lnTo>
                  <a:lnTo>
                    <a:pt x="73" y="84"/>
                  </a:lnTo>
                  <a:lnTo>
                    <a:pt x="71" y="84"/>
                  </a:lnTo>
                  <a:lnTo>
                    <a:pt x="69" y="84"/>
                  </a:lnTo>
                  <a:lnTo>
                    <a:pt x="66" y="84"/>
                  </a:lnTo>
                  <a:lnTo>
                    <a:pt x="58" y="84"/>
                  </a:lnTo>
                  <a:lnTo>
                    <a:pt x="54" y="86"/>
                  </a:lnTo>
                  <a:lnTo>
                    <a:pt x="53" y="86"/>
                  </a:lnTo>
                  <a:lnTo>
                    <a:pt x="49" y="88"/>
                  </a:lnTo>
                  <a:lnTo>
                    <a:pt x="46" y="91"/>
                  </a:lnTo>
                  <a:lnTo>
                    <a:pt x="42" y="93"/>
                  </a:lnTo>
                  <a:lnTo>
                    <a:pt x="41" y="93"/>
                  </a:lnTo>
                  <a:lnTo>
                    <a:pt x="37" y="93"/>
                  </a:lnTo>
                  <a:lnTo>
                    <a:pt x="32" y="93"/>
                  </a:lnTo>
                  <a:lnTo>
                    <a:pt x="31" y="93"/>
                  </a:lnTo>
                  <a:lnTo>
                    <a:pt x="27" y="91"/>
                  </a:lnTo>
                  <a:lnTo>
                    <a:pt x="21" y="91"/>
                  </a:lnTo>
                  <a:lnTo>
                    <a:pt x="17" y="89"/>
                  </a:lnTo>
                  <a:lnTo>
                    <a:pt x="12" y="91"/>
                  </a:lnTo>
                  <a:lnTo>
                    <a:pt x="7" y="91"/>
                  </a:lnTo>
                  <a:lnTo>
                    <a:pt x="0" y="93"/>
                  </a:lnTo>
                  <a:lnTo>
                    <a:pt x="11" y="93"/>
                  </a:lnTo>
                  <a:lnTo>
                    <a:pt x="16" y="94"/>
                  </a:lnTo>
                  <a:lnTo>
                    <a:pt x="26" y="98"/>
                  </a:lnTo>
                  <a:close/>
                </a:path>
              </a:pathLst>
            </a:custGeom>
            <a:solidFill>
              <a:srgbClr val="FFFFFF"/>
            </a:solidFill>
            <a:ln w="9525">
              <a:noFill/>
              <a:round/>
              <a:headEnd/>
              <a:tailEnd/>
            </a:ln>
          </p:spPr>
          <p:txBody>
            <a:bodyPr/>
            <a:lstStyle/>
            <a:p>
              <a:endParaRPr lang="de-AT"/>
            </a:p>
          </p:txBody>
        </p:sp>
        <p:sp>
          <p:nvSpPr>
            <p:cNvPr id="1034" name="Freeform 10"/>
            <p:cNvSpPr>
              <a:spLocks/>
            </p:cNvSpPr>
            <p:nvPr userDrawn="1"/>
          </p:nvSpPr>
          <p:spPr bwMode="auto">
            <a:xfrm>
              <a:off x="5656" y="4187"/>
              <a:ext cx="17" cy="17"/>
            </a:xfrm>
            <a:custGeom>
              <a:avLst/>
              <a:gdLst/>
              <a:ahLst/>
              <a:cxnLst>
                <a:cxn ang="0">
                  <a:pos x="12" y="27"/>
                </a:cxn>
                <a:cxn ang="0">
                  <a:pos x="11" y="27"/>
                </a:cxn>
                <a:cxn ang="0">
                  <a:pos x="7" y="27"/>
                </a:cxn>
                <a:cxn ang="0">
                  <a:pos x="4" y="23"/>
                </a:cxn>
                <a:cxn ang="0">
                  <a:pos x="2" y="22"/>
                </a:cxn>
                <a:cxn ang="0">
                  <a:pos x="2" y="18"/>
                </a:cxn>
                <a:cxn ang="0">
                  <a:pos x="0" y="17"/>
                </a:cxn>
                <a:cxn ang="0">
                  <a:pos x="0" y="13"/>
                </a:cxn>
                <a:cxn ang="0">
                  <a:pos x="0" y="12"/>
                </a:cxn>
                <a:cxn ang="0">
                  <a:pos x="2" y="8"/>
                </a:cxn>
                <a:cxn ang="0">
                  <a:pos x="4" y="3"/>
                </a:cxn>
                <a:cxn ang="0">
                  <a:pos x="7" y="3"/>
                </a:cxn>
                <a:cxn ang="0">
                  <a:pos x="9" y="2"/>
                </a:cxn>
                <a:cxn ang="0">
                  <a:pos x="12" y="0"/>
                </a:cxn>
                <a:cxn ang="0">
                  <a:pos x="14" y="0"/>
                </a:cxn>
                <a:cxn ang="0">
                  <a:pos x="17" y="0"/>
                </a:cxn>
                <a:cxn ang="0">
                  <a:pos x="19" y="2"/>
                </a:cxn>
                <a:cxn ang="0">
                  <a:pos x="24" y="5"/>
                </a:cxn>
                <a:cxn ang="0">
                  <a:pos x="26" y="7"/>
                </a:cxn>
                <a:cxn ang="0">
                  <a:pos x="27" y="10"/>
                </a:cxn>
                <a:cxn ang="0">
                  <a:pos x="27" y="12"/>
                </a:cxn>
                <a:cxn ang="0">
                  <a:pos x="27" y="15"/>
                </a:cxn>
                <a:cxn ang="0">
                  <a:pos x="27" y="18"/>
                </a:cxn>
                <a:cxn ang="0">
                  <a:pos x="26" y="20"/>
                </a:cxn>
                <a:cxn ang="0">
                  <a:pos x="24" y="25"/>
                </a:cxn>
                <a:cxn ang="0">
                  <a:pos x="21" y="25"/>
                </a:cxn>
                <a:cxn ang="0">
                  <a:pos x="19" y="27"/>
                </a:cxn>
                <a:cxn ang="0">
                  <a:pos x="16" y="27"/>
                </a:cxn>
                <a:cxn ang="0">
                  <a:pos x="12" y="27"/>
                </a:cxn>
              </a:cxnLst>
              <a:rect l="0" t="0" r="r" b="b"/>
              <a:pathLst>
                <a:path w="27" h="27">
                  <a:moveTo>
                    <a:pt x="12" y="27"/>
                  </a:moveTo>
                  <a:lnTo>
                    <a:pt x="11" y="27"/>
                  </a:lnTo>
                  <a:lnTo>
                    <a:pt x="7" y="27"/>
                  </a:lnTo>
                  <a:lnTo>
                    <a:pt x="4" y="23"/>
                  </a:lnTo>
                  <a:lnTo>
                    <a:pt x="2" y="22"/>
                  </a:lnTo>
                  <a:lnTo>
                    <a:pt x="2" y="18"/>
                  </a:lnTo>
                  <a:lnTo>
                    <a:pt x="0" y="17"/>
                  </a:lnTo>
                  <a:lnTo>
                    <a:pt x="0" y="13"/>
                  </a:lnTo>
                  <a:lnTo>
                    <a:pt x="0" y="12"/>
                  </a:lnTo>
                  <a:lnTo>
                    <a:pt x="2" y="8"/>
                  </a:lnTo>
                  <a:lnTo>
                    <a:pt x="4" y="3"/>
                  </a:lnTo>
                  <a:lnTo>
                    <a:pt x="7" y="3"/>
                  </a:lnTo>
                  <a:lnTo>
                    <a:pt x="9" y="2"/>
                  </a:lnTo>
                  <a:lnTo>
                    <a:pt x="12" y="0"/>
                  </a:lnTo>
                  <a:lnTo>
                    <a:pt x="14" y="0"/>
                  </a:lnTo>
                  <a:lnTo>
                    <a:pt x="17" y="0"/>
                  </a:lnTo>
                  <a:lnTo>
                    <a:pt x="19" y="2"/>
                  </a:lnTo>
                  <a:lnTo>
                    <a:pt x="24" y="5"/>
                  </a:lnTo>
                  <a:lnTo>
                    <a:pt x="26" y="7"/>
                  </a:lnTo>
                  <a:lnTo>
                    <a:pt x="27" y="10"/>
                  </a:lnTo>
                  <a:lnTo>
                    <a:pt x="27" y="12"/>
                  </a:lnTo>
                  <a:lnTo>
                    <a:pt x="27" y="15"/>
                  </a:lnTo>
                  <a:lnTo>
                    <a:pt x="27" y="18"/>
                  </a:lnTo>
                  <a:lnTo>
                    <a:pt x="26" y="20"/>
                  </a:lnTo>
                  <a:lnTo>
                    <a:pt x="24" y="25"/>
                  </a:lnTo>
                  <a:lnTo>
                    <a:pt x="21" y="25"/>
                  </a:lnTo>
                  <a:lnTo>
                    <a:pt x="19" y="27"/>
                  </a:lnTo>
                  <a:lnTo>
                    <a:pt x="16" y="27"/>
                  </a:lnTo>
                  <a:lnTo>
                    <a:pt x="12" y="27"/>
                  </a:lnTo>
                  <a:close/>
                </a:path>
              </a:pathLst>
            </a:custGeom>
            <a:solidFill>
              <a:srgbClr val="C32D9B"/>
            </a:solidFill>
            <a:ln w="9525">
              <a:noFill/>
              <a:round/>
              <a:headEnd/>
              <a:tailEnd/>
            </a:ln>
          </p:spPr>
          <p:txBody>
            <a:bodyPr/>
            <a:lstStyle/>
            <a:p>
              <a:endParaRPr lang="de-AT"/>
            </a:p>
          </p:txBody>
        </p:sp>
      </p:grpSp>
      <p:sp>
        <p:nvSpPr>
          <p:cNvPr id="1035" name="Freeform 11"/>
          <p:cNvSpPr>
            <a:spLocks/>
          </p:cNvSpPr>
          <p:nvPr userDrawn="1"/>
        </p:nvSpPr>
        <p:spPr bwMode="auto">
          <a:xfrm>
            <a:off x="115888" y="85725"/>
            <a:ext cx="8912225" cy="669925"/>
          </a:xfrm>
          <a:custGeom>
            <a:avLst/>
            <a:gdLst/>
            <a:ahLst/>
            <a:cxnLst>
              <a:cxn ang="0">
                <a:pos x="5614" y="422"/>
              </a:cxn>
              <a:cxn ang="0">
                <a:pos x="202" y="422"/>
              </a:cxn>
              <a:cxn ang="0">
                <a:pos x="202" y="422"/>
              </a:cxn>
              <a:cxn ang="0">
                <a:pos x="180" y="422"/>
              </a:cxn>
              <a:cxn ang="0">
                <a:pos x="161" y="418"/>
              </a:cxn>
              <a:cxn ang="0">
                <a:pos x="141" y="413"/>
              </a:cxn>
              <a:cxn ang="0">
                <a:pos x="123" y="407"/>
              </a:cxn>
              <a:cxn ang="0">
                <a:pos x="106" y="397"/>
              </a:cxn>
              <a:cxn ang="0">
                <a:pos x="89" y="387"/>
              </a:cxn>
              <a:cxn ang="0">
                <a:pos x="74" y="375"/>
              </a:cxn>
              <a:cxn ang="0">
                <a:pos x="59" y="361"/>
              </a:cxn>
              <a:cxn ang="0">
                <a:pos x="45" y="346"/>
              </a:cxn>
              <a:cxn ang="0">
                <a:pos x="34" y="329"/>
              </a:cxn>
              <a:cxn ang="0">
                <a:pos x="24" y="313"/>
              </a:cxn>
              <a:cxn ang="0">
                <a:pos x="15" y="294"/>
              </a:cxn>
              <a:cxn ang="0">
                <a:pos x="8" y="274"/>
              </a:cxn>
              <a:cxn ang="0">
                <a:pos x="3" y="254"/>
              </a:cxn>
              <a:cxn ang="0">
                <a:pos x="2" y="234"/>
              </a:cxn>
              <a:cxn ang="0">
                <a:pos x="0" y="212"/>
              </a:cxn>
              <a:cxn ang="0">
                <a:pos x="0" y="212"/>
              </a:cxn>
              <a:cxn ang="0">
                <a:pos x="2" y="190"/>
              </a:cxn>
              <a:cxn ang="0">
                <a:pos x="3" y="168"/>
              </a:cxn>
              <a:cxn ang="0">
                <a:pos x="8" y="148"/>
              </a:cxn>
              <a:cxn ang="0">
                <a:pos x="15" y="129"/>
              </a:cxn>
              <a:cxn ang="0">
                <a:pos x="24" y="111"/>
              </a:cxn>
              <a:cxn ang="0">
                <a:pos x="34" y="92"/>
              </a:cxn>
              <a:cxn ang="0">
                <a:pos x="45" y="77"/>
              </a:cxn>
              <a:cxn ang="0">
                <a:pos x="59" y="62"/>
              </a:cxn>
              <a:cxn ang="0">
                <a:pos x="72" y="49"/>
              </a:cxn>
              <a:cxn ang="0">
                <a:pos x="89" y="37"/>
              </a:cxn>
              <a:cxn ang="0">
                <a:pos x="106" y="25"/>
              </a:cxn>
              <a:cxn ang="0">
                <a:pos x="123" y="17"/>
              </a:cxn>
              <a:cxn ang="0">
                <a:pos x="141" y="10"/>
              </a:cxn>
              <a:cxn ang="0">
                <a:pos x="160" y="5"/>
              </a:cxn>
              <a:cxn ang="0">
                <a:pos x="180" y="2"/>
              </a:cxn>
              <a:cxn ang="0">
                <a:pos x="200" y="0"/>
              </a:cxn>
              <a:cxn ang="0">
                <a:pos x="5614" y="0"/>
              </a:cxn>
              <a:cxn ang="0">
                <a:pos x="5614" y="422"/>
              </a:cxn>
            </a:cxnLst>
            <a:rect l="0" t="0" r="r" b="b"/>
            <a:pathLst>
              <a:path w="5614" h="422">
                <a:moveTo>
                  <a:pt x="5614" y="422"/>
                </a:moveTo>
                <a:lnTo>
                  <a:pt x="202" y="422"/>
                </a:lnTo>
                <a:lnTo>
                  <a:pt x="202" y="422"/>
                </a:lnTo>
                <a:lnTo>
                  <a:pt x="180" y="422"/>
                </a:lnTo>
                <a:lnTo>
                  <a:pt x="161" y="418"/>
                </a:lnTo>
                <a:lnTo>
                  <a:pt x="141" y="413"/>
                </a:lnTo>
                <a:lnTo>
                  <a:pt x="123" y="407"/>
                </a:lnTo>
                <a:lnTo>
                  <a:pt x="106" y="397"/>
                </a:lnTo>
                <a:lnTo>
                  <a:pt x="89" y="387"/>
                </a:lnTo>
                <a:lnTo>
                  <a:pt x="74" y="375"/>
                </a:lnTo>
                <a:lnTo>
                  <a:pt x="59" y="361"/>
                </a:lnTo>
                <a:lnTo>
                  <a:pt x="45" y="346"/>
                </a:lnTo>
                <a:lnTo>
                  <a:pt x="34" y="329"/>
                </a:lnTo>
                <a:lnTo>
                  <a:pt x="24" y="313"/>
                </a:lnTo>
                <a:lnTo>
                  <a:pt x="15" y="294"/>
                </a:lnTo>
                <a:lnTo>
                  <a:pt x="8" y="274"/>
                </a:lnTo>
                <a:lnTo>
                  <a:pt x="3" y="254"/>
                </a:lnTo>
                <a:lnTo>
                  <a:pt x="2" y="234"/>
                </a:lnTo>
                <a:lnTo>
                  <a:pt x="0" y="212"/>
                </a:lnTo>
                <a:lnTo>
                  <a:pt x="0" y="212"/>
                </a:lnTo>
                <a:lnTo>
                  <a:pt x="2" y="190"/>
                </a:lnTo>
                <a:lnTo>
                  <a:pt x="3" y="168"/>
                </a:lnTo>
                <a:lnTo>
                  <a:pt x="8" y="148"/>
                </a:lnTo>
                <a:lnTo>
                  <a:pt x="15" y="129"/>
                </a:lnTo>
                <a:lnTo>
                  <a:pt x="24" y="111"/>
                </a:lnTo>
                <a:lnTo>
                  <a:pt x="34" y="92"/>
                </a:lnTo>
                <a:lnTo>
                  <a:pt x="45" y="77"/>
                </a:lnTo>
                <a:lnTo>
                  <a:pt x="59" y="62"/>
                </a:lnTo>
                <a:lnTo>
                  <a:pt x="72" y="49"/>
                </a:lnTo>
                <a:lnTo>
                  <a:pt x="89" y="37"/>
                </a:lnTo>
                <a:lnTo>
                  <a:pt x="106" y="25"/>
                </a:lnTo>
                <a:lnTo>
                  <a:pt x="123" y="17"/>
                </a:lnTo>
                <a:lnTo>
                  <a:pt x="141" y="10"/>
                </a:lnTo>
                <a:lnTo>
                  <a:pt x="160" y="5"/>
                </a:lnTo>
                <a:lnTo>
                  <a:pt x="180" y="2"/>
                </a:lnTo>
                <a:lnTo>
                  <a:pt x="200" y="0"/>
                </a:lnTo>
                <a:lnTo>
                  <a:pt x="5614" y="0"/>
                </a:lnTo>
                <a:lnTo>
                  <a:pt x="5614" y="422"/>
                </a:lnTo>
                <a:close/>
              </a:path>
            </a:pathLst>
          </a:custGeom>
          <a:solidFill>
            <a:srgbClr val="2AA3D8"/>
          </a:solidFill>
          <a:ln w="15875">
            <a:solidFill>
              <a:srgbClr val="FFFFFF"/>
            </a:solidFill>
            <a:prstDash val="solid"/>
            <a:round/>
            <a:headEnd/>
            <a:tailEnd/>
          </a:ln>
        </p:spPr>
        <p:txBody>
          <a:bodyPr/>
          <a:lstStyle/>
          <a:p>
            <a:endParaRPr lang="de-AT"/>
          </a:p>
        </p:txBody>
      </p:sp>
      <p:grpSp>
        <p:nvGrpSpPr>
          <p:cNvPr id="1036" name="Group 12"/>
          <p:cNvGrpSpPr>
            <a:grpSpLocks/>
          </p:cNvGrpSpPr>
          <p:nvPr userDrawn="1"/>
        </p:nvGrpSpPr>
        <p:grpSpPr bwMode="auto">
          <a:xfrm>
            <a:off x="8432800" y="160338"/>
            <a:ext cx="517525" cy="520700"/>
            <a:chOff x="5312" y="101"/>
            <a:chExt cx="326" cy="328"/>
          </a:xfrm>
        </p:grpSpPr>
        <p:sp>
          <p:nvSpPr>
            <p:cNvPr id="1037" name="Rectangle 13"/>
            <p:cNvSpPr>
              <a:spLocks noChangeArrowheads="1"/>
            </p:cNvSpPr>
            <p:nvPr userDrawn="1"/>
          </p:nvSpPr>
          <p:spPr bwMode="auto">
            <a:xfrm>
              <a:off x="5341" y="150"/>
              <a:ext cx="126" cy="32"/>
            </a:xfrm>
            <a:prstGeom prst="rect">
              <a:avLst/>
            </a:prstGeom>
            <a:solidFill>
              <a:srgbClr val="FFFFFF"/>
            </a:solidFill>
            <a:ln w="9525">
              <a:noFill/>
              <a:miter lim="800000"/>
              <a:headEnd/>
              <a:tailEnd/>
            </a:ln>
          </p:spPr>
          <p:txBody>
            <a:bodyPr/>
            <a:lstStyle/>
            <a:p>
              <a:endParaRPr lang="de-AT"/>
            </a:p>
          </p:txBody>
        </p:sp>
        <p:sp>
          <p:nvSpPr>
            <p:cNvPr id="1038" name="Freeform 14"/>
            <p:cNvSpPr>
              <a:spLocks/>
            </p:cNvSpPr>
            <p:nvPr userDrawn="1"/>
          </p:nvSpPr>
          <p:spPr bwMode="auto">
            <a:xfrm>
              <a:off x="5477" y="150"/>
              <a:ext cx="57" cy="151"/>
            </a:xfrm>
            <a:custGeom>
              <a:avLst/>
              <a:gdLst/>
              <a:ahLst/>
              <a:cxnLst>
                <a:cxn ang="0">
                  <a:pos x="0" y="0"/>
                </a:cxn>
                <a:cxn ang="0">
                  <a:pos x="0" y="0"/>
                </a:cxn>
                <a:cxn ang="0">
                  <a:pos x="0" y="101"/>
                </a:cxn>
                <a:cxn ang="0">
                  <a:pos x="0" y="101"/>
                </a:cxn>
                <a:cxn ang="0">
                  <a:pos x="2" y="109"/>
                </a:cxn>
                <a:cxn ang="0">
                  <a:pos x="3" y="117"/>
                </a:cxn>
                <a:cxn ang="0">
                  <a:pos x="8" y="126"/>
                </a:cxn>
                <a:cxn ang="0">
                  <a:pos x="15" y="134"/>
                </a:cxn>
                <a:cxn ang="0">
                  <a:pos x="23" y="141"/>
                </a:cxn>
                <a:cxn ang="0">
                  <a:pos x="34" y="146"/>
                </a:cxn>
                <a:cxn ang="0">
                  <a:pos x="45" y="151"/>
                </a:cxn>
                <a:cxn ang="0">
                  <a:pos x="57" y="151"/>
                </a:cxn>
                <a:cxn ang="0">
                  <a:pos x="57" y="151"/>
                </a:cxn>
                <a:cxn ang="0">
                  <a:pos x="57" y="119"/>
                </a:cxn>
                <a:cxn ang="0">
                  <a:pos x="57" y="119"/>
                </a:cxn>
                <a:cxn ang="0">
                  <a:pos x="54" y="119"/>
                </a:cxn>
                <a:cxn ang="0">
                  <a:pos x="45" y="114"/>
                </a:cxn>
                <a:cxn ang="0">
                  <a:pos x="42" y="112"/>
                </a:cxn>
                <a:cxn ang="0">
                  <a:pos x="39" y="107"/>
                </a:cxn>
                <a:cxn ang="0">
                  <a:pos x="35" y="102"/>
                </a:cxn>
                <a:cxn ang="0">
                  <a:pos x="35" y="97"/>
                </a:cxn>
                <a:cxn ang="0">
                  <a:pos x="35" y="0"/>
                </a:cxn>
                <a:cxn ang="0">
                  <a:pos x="0" y="0"/>
                </a:cxn>
              </a:cxnLst>
              <a:rect l="0" t="0" r="r" b="b"/>
              <a:pathLst>
                <a:path w="57" h="151">
                  <a:moveTo>
                    <a:pt x="0" y="0"/>
                  </a:moveTo>
                  <a:lnTo>
                    <a:pt x="0" y="0"/>
                  </a:lnTo>
                  <a:lnTo>
                    <a:pt x="0" y="101"/>
                  </a:lnTo>
                  <a:lnTo>
                    <a:pt x="0" y="101"/>
                  </a:lnTo>
                  <a:lnTo>
                    <a:pt x="2" y="109"/>
                  </a:lnTo>
                  <a:lnTo>
                    <a:pt x="3" y="117"/>
                  </a:lnTo>
                  <a:lnTo>
                    <a:pt x="8" y="126"/>
                  </a:lnTo>
                  <a:lnTo>
                    <a:pt x="15" y="134"/>
                  </a:lnTo>
                  <a:lnTo>
                    <a:pt x="23" y="141"/>
                  </a:lnTo>
                  <a:lnTo>
                    <a:pt x="34" y="146"/>
                  </a:lnTo>
                  <a:lnTo>
                    <a:pt x="45" y="151"/>
                  </a:lnTo>
                  <a:lnTo>
                    <a:pt x="57" y="151"/>
                  </a:lnTo>
                  <a:lnTo>
                    <a:pt x="57" y="151"/>
                  </a:lnTo>
                  <a:lnTo>
                    <a:pt x="57" y="119"/>
                  </a:lnTo>
                  <a:lnTo>
                    <a:pt x="57" y="119"/>
                  </a:lnTo>
                  <a:lnTo>
                    <a:pt x="54" y="119"/>
                  </a:lnTo>
                  <a:lnTo>
                    <a:pt x="45" y="114"/>
                  </a:lnTo>
                  <a:lnTo>
                    <a:pt x="42" y="112"/>
                  </a:lnTo>
                  <a:lnTo>
                    <a:pt x="39" y="107"/>
                  </a:lnTo>
                  <a:lnTo>
                    <a:pt x="35" y="102"/>
                  </a:lnTo>
                  <a:lnTo>
                    <a:pt x="35" y="97"/>
                  </a:lnTo>
                  <a:lnTo>
                    <a:pt x="35" y="0"/>
                  </a:lnTo>
                  <a:lnTo>
                    <a:pt x="0" y="0"/>
                  </a:lnTo>
                  <a:close/>
                </a:path>
              </a:pathLst>
            </a:custGeom>
            <a:solidFill>
              <a:srgbClr val="FFFFFF"/>
            </a:solidFill>
            <a:ln w="9525">
              <a:noFill/>
              <a:round/>
              <a:headEnd/>
              <a:tailEnd/>
            </a:ln>
          </p:spPr>
          <p:txBody>
            <a:bodyPr/>
            <a:lstStyle/>
            <a:p>
              <a:endParaRPr lang="de-AT"/>
            </a:p>
          </p:txBody>
        </p:sp>
        <p:sp>
          <p:nvSpPr>
            <p:cNvPr id="1039" name="Freeform 15"/>
            <p:cNvSpPr>
              <a:spLocks/>
            </p:cNvSpPr>
            <p:nvPr userDrawn="1"/>
          </p:nvSpPr>
          <p:spPr bwMode="auto">
            <a:xfrm>
              <a:off x="5541" y="150"/>
              <a:ext cx="57" cy="151"/>
            </a:xfrm>
            <a:custGeom>
              <a:avLst/>
              <a:gdLst/>
              <a:ahLst/>
              <a:cxnLst>
                <a:cxn ang="0">
                  <a:pos x="57" y="0"/>
                </a:cxn>
                <a:cxn ang="0">
                  <a:pos x="57" y="0"/>
                </a:cxn>
                <a:cxn ang="0">
                  <a:pos x="57" y="101"/>
                </a:cxn>
                <a:cxn ang="0">
                  <a:pos x="57" y="101"/>
                </a:cxn>
                <a:cxn ang="0">
                  <a:pos x="57" y="109"/>
                </a:cxn>
                <a:cxn ang="0">
                  <a:pos x="54" y="117"/>
                </a:cxn>
                <a:cxn ang="0">
                  <a:pos x="49" y="126"/>
                </a:cxn>
                <a:cxn ang="0">
                  <a:pos x="42" y="134"/>
                </a:cxn>
                <a:cxn ang="0">
                  <a:pos x="33" y="141"/>
                </a:cxn>
                <a:cxn ang="0">
                  <a:pos x="23" y="146"/>
                </a:cxn>
                <a:cxn ang="0">
                  <a:pos x="13" y="151"/>
                </a:cxn>
                <a:cxn ang="0">
                  <a:pos x="0" y="151"/>
                </a:cxn>
                <a:cxn ang="0">
                  <a:pos x="0" y="151"/>
                </a:cxn>
                <a:cxn ang="0">
                  <a:pos x="0" y="119"/>
                </a:cxn>
                <a:cxn ang="0">
                  <a:pos x="0" y="119"/>
                </a:cxn>
                <a:cxn ang="0">
                  <a:pos x="3" y="119"/>
                </a:cxn>
                <a:cxn ang="0">
                  <a:pos x="12" y="114"/>
                </a:cxn>
                <a:cxn ang="0">
                  <a:pos x="15" y="112"/>
                </a:cxn>
                <a:cxn ang="0">
                  <a:pos x="18" y="107"/>
                </a:cxn>
                <a:cxn ang="0">
                  <a:pos x="22" y="102"/>
                </a:cxn>
                <a:cxn ang="0">
                  <a:pos x="22" y="97"/>
                </a:cxn>
                <a:cxn ang="0">
                  <a:pos x="22" y="0"/>
                </a:cxn>
                <a:cxn ang="0">
                  <a:pos x="57" y="0"/>
                </a:cxn>
              </a:cxnLst>
              <a:rect l="0" t="0" r="r" b="b"/>
              <a:pathLst>
                <a:path w="57" h="151">
                  <a:moveTo>
                    <a:pt x="57" y="0"/>
                  </a:moveTo>
                  <a:lnTo>
                    <a:pt x="57" y="0"/>
                  </a:lnTo>
                  <a:lnTo>
                    <a:pt x="57" y="101"/>
                  </a:lnTo>
                  <a:lnTo>
                    <a:pt x="57" y="101"/>
                  </a:lnTo>
                  <a:lnTo>
                    <a:pt x="57" y="109"/>
                  </a:lnTo>
                  <a:lnTo>
                    <a:pt x="54" y="117"/>
                  </a:lnTo>
                  <a:lnTo>
                    <a:pt x="49" y="126"/>
                  </a:lnTo>
                  <a:lnTo>
                    <a:pt x="42" y="134"/>
                  </a:lnTo>
                  <a:lnTo>
                    <a:pt x="33" y="141"/>
                  </a:lnTo>
                  <a:lnTo>
                    <a:pt x="23" y="146"/>
                  </a:lnTo>
                  <a:lnTo>
                    <a:pt x="13" y="151"/>
                  </a:lnTo>
                  <a:lnTo>
                    <a:pt x="0" y="151"/>
                  </a:lnTo>
                  <a:lnTo>
                    <a:pt x="0" y="151"/>
                  </a:lnTo>
                  <a:lnTo>
                    <a:pt x="0" y="119"/>
                  </a:lnTo>
                  <a:lnTo>
                    <a:pt x="0" y="119"/>
                  </a:lnTo>
                  <a:lnTo>
                    <a:pt x="3" y="119"/>
                  </a:lnTo>
                  <a:lnTo>
                    <a:pt x="12" y="114"/>
                  </a:lnTo>
                  <a:lnTo>
                    <a:pt x="15" y="112"/>
                  </a:lnTo>
                  <a:lnTo>
                    <a:pt x="18" y="107"/>
                  </a:lnTo>
                  <a:lnTo>
                    <a:pt x="22" y="102"/>
                  </a:lnTo>
                  <a:lnTo>
                    <a:pt x="22" y="97"/>
                  </a:lnTo>
                  <a:lnTo>
                    <a:pt x="22" y="0"/>
                  </a:lnTo>
                  <a:lnTo>
                    <a:pt x="57" y="0"/>
                  </a:lnTo>
                  <a:close/>
                </a:path>
              </a:pathLst>
            </a:custGeom>
            <a:solidFill>
              <a:srgbClr val="FFFFFF"/>
            </a:solidFill>
            <a:ln w="9525">
              <a:noFill/>
              <a:round/>
              <a:headEnd/>
              <a:tailEnd/>
            </a:ln>
          </p:spPr>
          <p:txBody>
            <a:bodyPr/>
            <a:lstStyle/>
            <a:p>
              <a:endParaRPr lang="de-AT"/>
            </a:p>
          </p:txBody>
        </p:sp>
        <p:sp>
          <p:nvSpPr>
            <p:cNvPr id="1040" name="Rectangle 16"/>
            <p:cNvSpPr>
              <a:spLocks noChangeArrowheads="1"/>
            </p:cNvSpPr>
            <p:nvPr userDrawn="1"/>
          </p:nvSpPr>
          <p:spPr bwMode="auto">
            <a:xfrm>
              <a:off x="5388" y="190"/>
              <a:ext cx="33" cy="113"/>
            </a:xfrm>
            <a:prstGeom prst="rect">
              <a:avLst/>
            </a:prstGeom>
            <a:solidFill>
              <a:srgbClr val="FFFFFF"/>
            </a:solidFill>
            <a:ln w="9525">
              <a:noFill/>
              <a:miter lim="800000"/>
              <a:headEnd/>
              <a:tailEnd/>
            </a:ln>
          </p:spPr>
          <p:txBody>
            <a:bodyPr/>
            <a:lstStyle/>
            <a:p>
              <a:endParaRPr lang="de-AT"/>
            </a:p>
          </p:txBody>
        </p:sp>
        <p:sp>
          <p:nvSpPr>
            <p:cNvPr id="1041" name="Freeform 17"/>
            <p:cNvSpPr>
              <a:spLocks noEditPoints="1"/>
            </p:cNvSpPr>
            <p:nvPr userDrawn="1"/>
          </p:nvSpPr>
          <p:spPr bwMode="auto">
            <a:xfrm>
              <a:off x="5312" y="101"/>
              <a:ext cx="326" cy="328"/>
            </a:xfrm>
            <a:custGeom>
              <a:avLst/>
              <a:gdLst/>
              <a:ahLst/>
              <a:cxnLst>
                <a:cxn ang="0">
                  <a:pos x="323" y="0"/>
                </a:cxn>
                <a:cxn ang="0">
                  <a:pos x="0" y="0"/>
                </a:cxn>
                <a:cxn ang="0">
                  <a:pos x="0" y="328"/>
                </a:cxn>
                <a:cxn ang="0">
                  <a:pos x="326" y="328"/>
                </a:cxn>
                <a:cxn ang="0">
                  <a:pos x="326" y="0"/>
                </a:cxn>
                <a:cxn ang="0">
                  <a:pos x="323" y="0"/>
                </a:cxn>
                <a:cxn ang="0">
                  <a:pos x="323" y="0"/>
                </a:cxn>
                <a:cxn ang="0">
                  <a:pos x="318" y="8"/>
                </a:cxn>
                <a:cxn ang="0">
                  <a:pos x="318" y="8"/>
                </a:cxn>
                <a:cxn ang="0">
                  <a:pos x="318" y="319"/>
                </a:cxn>
                <a:cxn ang="0">
                  <a:pos x="318" y="319"/>
                </a:cxn>
                <a:cxn ang="0">
                  <a:pos x="9" y="319"/>
                </a:cxn>
                <a:cxn ang="0">
                  <a:pos x="9" y="319"/>
                </a:cxn>
                <a:cxn ang="0">
                  <a:pos x="9" y="8"/>
                </a:cxn>
                <a:cxn ang="0">
                  <a:pos x="9" y="8"/>
                </a:cxn>
                <a:cxn ang="0">
                  <a:pos x="318" y="8"/>
                </a:cxn>
              </a:cxnLst>
              <a:rect l="0" t="0" r="r" b="b"/>
              <a:pathLst>
                <a:path w="326" h="328">
                  <a:moveTo>
                    <a:pt x="323" y="0"/>
                  </a:moveTo>
                  <a:lnTo>
                    <a:pt x="0" y="0"/>
                  </a:lnTo>
                  <a:lnTo>
                    <a:pt x="0" y="328"/>
                  </a:lnTo>
                  <a:lnTo>
                    <a:pt x="326" y="328"/>
                  </a:lnTo>
                  <a:lnTo>
                    <a:pt x="326" y="0"/>
                  </a:lnTo>
                  <a:lnTo>
                    <a:pt x="323" y="0"/>
                  </a:lnTo>
                  <a:lnTo>
                    <a:pt x="323" y="0"/>
                  </a:lnTo>
                  <a:close/>
                  <a:moveTo>
                    <a:pt x="318" y="8"/>
                  </a:moveTo>
                  <a:lnTo>
                    <a:pt x="318" y="8"/>
                  </a:lnTo>
                  <a:lnTo>
                    <a:pt x="318" y="319"/>
                  </a:lnTo>
                  <a:lnTo>
                    <a:pt x="318" y="319"/>
                  </a:lnTo>
                  <a:lnTo>
                    <a:pt x="9" y="319"/>
                  </a:lnTo>
                  <a:lnTo>
                    <a:pt x="9" y="319"/>
                  </a:lnTo>
                  <a:lnTo>
                    <a:pt x="9" y="8"/>
                  </a:lnTo>
                  <a:lnTo>
                    <a:pt x="9" y="8"/>
                  </a:lnTo>
                  <a:lnTo>
                    <a:pt x="318" y="8"/>
                  </a:lnTo>
                  <a:close/>
                </a:path>
              </a:pathLst>
            </a:custGeom>
            <a:solidFill>
              <a:srgbClr val="FFFFFF"/>
            </a:solidFill>
            <a:ln w="9525">
              <a:noFill/>
              <a:round/>
              <a:headEnd/>
              <a:tailEnd/>
            </a:ln>
          </p:spPr>
          <p:txBody>
            <a:bodyPr/>
            <a:lstStyle/>
            <a:p>
              <a:endParaRPr lang="de-AT"/>
            </a:p>
          </p:txBody>
        </p:sp>
        <p:sp>
          <p:nvSpPr>
            <p:cNvPr id="1042" name="Freeform 18"/>
            <p:cNvSpPr>
              <a:spLocks/>
            </p:cNvSpPr>
            <p:nvPr userDrawn="1"/>
          </p:nvSpPr>
          <p:spPr bwMode="auto">
            <a:xfrm>
              <a:off x="5339" y="358"/>
              <a:ext cx="40" cy="44"/>
            </a:xfrm>
            <a:custGeom>
              <a:avLst/>
              <a:gdLst/>
              <a:ahLst/>
              <a:cxnLst>
                <a:cxn ang="0">
                  <a:pos x="27" y="44"/>
                </a:cxn>
                <a:cxn ang="0">
                  <a:pos x="14" y="44"/>
                </a:cxn>
                <a:cxn ang="0">
                  <a:pos x="0" y="0"/>
                </a:cxn>
                <a:cxn ang="0">
                  <a:pos x="12" y="0"/>
                </a:cxn>
                <a:cxn ang="0">
                  <a:pos x="20" y="32"/>
                </a:cxn>
                <a:cxn ang="0">
                  <a:pos x="20" y="32"/>
                </a:cxn>
                <a:cxn ang="0">
                  <a:pos x="29" y="0"/>
                </a:cxn>
                <a:cxn ang="0">
                  <a:pos x="40" y="0"/>
                </a:cxn>
                <a:cxn ang="0">
                  <a:pos x="27" y="44"/>
                </a:cxn>
              </a:cxnLst>
              <a:rect l="0" t="0" r="r" b="b"/>
              <a:pathLst>
                <a:path w="40" h="44">
                  <a:moveTo>
                    <a:pt x="27" y="44"/>
                  </a:moveTo>
                  <a:lnTo>
                    <a:pt x="14" y="44"/>
                  </a:lnTo>
                  <a:lnTo>
                    <a:pt x="0" y="0"/>
                  </a:lnTo>
                  <a:lnTo>
                    <a:pt x="12" y="0"/>
                  </a:lnTo>
                  <a:lnTo>
                    <a:pt x="20" y="32"/>
                  </a:lnTo>
                  <a:lnTo>
                    <a:pt x="20" y="32"/>
                  </a:lnTo>
                  <a:lnTo>
                    <a:pt x="29" y="0"/>
                  </a:lnTo>
                  <a:lnTo>
                    <a:pt x="40" y="0"/>
                  </a:lnTo>
                  <a:lnTo>
                    <a:pt x="27" y="44"/>
                  </a:lnTo>
                  <a:close/>
                </a:path>
              </a:pathLst>
            </a:custGeom>
            <a:solidFill>
              <a:srgbClr val="FFFFFF"/>
            </a:solidFill>
            <a:ln w="9525">
              <a:noFill/>
              <a:round/>
              <a:headEnd/>
              <a:tailEnd/>
            </a:ln>
          </p:spPr>
          <p:txBody>
            <a:bodyPr/>
            <a:lstStyle/>
            <a:p>
              <a:endParaRPr lang="de-AT"/>
            </a:p>
          </p:txBody>
        </p:sp>
        <p:sp>
          <p:nvSpPr>
            <p:cNvPr id="1043" name="Rectangle 19"/>
            <p:cNvSpPr>
              <a:spLocks noChangeArrowheads="1"/>
            </p:cNvSpPr>
            <p:nvPr userDrawn="1"/>
          </p:nvSpPr>
          <p:spPr bwMode="auto">
            <a:xfrm>
              <a:off x="5391" y="358"/>
              <a:ext cx="12" cy="44"/>
            </a:xfrm>
            <a:prstGeom prst="rect">
              <a:avLst/>
            </a:prstGeom>
            <a:solidFill>
              <a:srgbClr val="FFFFFF"/>
            </a:solidFill>
            <a:ln w="9525">
              <a:noFill/>
              <a:miter lim="800000"/>
              <a:headEnd/>
              <a:tailEnd/>
            </a:ln>
          </p:spPr>
          <p:txBody>
            <a:bodyPr/>
            <a:lstStyle/>
            <a:p>
              <a:endParaRPr lang="de-AT"/>
            </a:p>
          </p:txBody>
        </p:sp>
        <p:sp>
          <p:nvSpPr>
            <p:cNvPr id="1044" name="Freeform 20"/>
            <p:cNvSpPr>
              <a:spLocks/>
            </p:cNvSpPr>
            <p:nvPr userDrawn="1"/>
          </p:nvSpPr>
          <p:spPr bwMode="auto">
            <a:xfrm>
              <a:off x="5418" y="358"/>
              <a:ext cx="35" cy="44"/>
            </a:xfrm>
            <a:custGeom>
              <a:avLst/>
              <a:gdLst/>
              <a:ahLst/>
              <a:cxnLst>
                <a:cxn ang="0">
                  <a:pos x="0" y="0"/>
                </a:cxn>
                <a:cxn ang="0">
                  <a:pos x="35" y="0"/>
                </a:cxn>
                <a:cxn ang="0">
                  <a:pos x="35" y="9"/>
                </a:cxn>
                <a:cxn ang="0">
                  <a:pos x="12" y="9"/>
                </a:cxn>
                <a:cxn ang="0">
                  <a:pos x="12" y="17"/>
                </a:cxn>
                <a:cxn ang="0">
                  <a:pos x="34" y="17"/>
                </a:cxn>
                <a:cxn ang="0">
                  <a:pos x="34" y="25"/>
                </a:cxn>
                <a:cxn ang="0">
                  <a:pos x="12" y="25"/>
                </a:cxn>
                <a:cxn ang="0">
                  <a:pos x="12" y="34"/>
                </a:cxn>
                <a:cxn ang="0">
                  <a:pos x="35" y="34"/>
                </a:cxn>
                <a:cxn ang="0">
                  <a:pos x="35" y="44"/>
                </a:cxn>
                <a:cxn ang="0">
                  <a:pos x="0" y="44"/>
                </a:cxn>
                <a:cxn ang="0">
                  <a:pos x="0" y="0"/>
                </a:cxn>
              </a:cxnLst>
              <a:rect l="0" t="0" r="r" b="b"/>
              <a:pathLst>
                <a:path w="35" h="44">
                  <a:moveTo>
                    <a:pt x="0" y="0"/>
                  </a:moveTo>
                  <a:lnTo>
                    <a:pt x="35" y="0"/>
                  </a:lnTo>
                  <a:lnTo>
                    <a:pt x="35" y="9"/>
                  </a:lnTo>
                  <a:lnTo>
                    <a:pt x="12" y="9"/>
                  </a:lnTo>
                  <a:lnTo>
                    <a:pt x="12" y="17"/>
                  </a:lnTo>
                  <a:lnTo>
                    <a:pt x="34" y="17"/>
                  </a:lnTo>
                  <a:lnTo>
                    <a:pt x="34" y="25"/>
                  </a:lnTo>
                  <a:lnTo>
                    <a:pt x="12" y="25"/>
                  </a:lnTo>
                  <a:lnTo>
                    <a:pt x="12" y="34"/>
                  </a:lnTo>
                  <a:lnTo>
                    <a:pt x="35" y="34"/>
                  </a:lnTo>
                  <a:lnTo>
                    <a:pt x="35" y="44"/>
                  </a:lnTo>
                  <a:lnTo>
                    <a:pt x="0" y="44"/>
                  </a:lnTo>
                  <a:lnTo>
                    <a:pt x="0" y="0"/>
                  </a:lnTo>
                  <a:close/>
                </a:path>
              </a:pathLst>
            </a:custGeom>
            <a:solidFill>
              <a:srgbClr val="FFFFFF"/>
            </a:solidFill>
            <a:ln w="9525">
              <a:noFill/>
              <a:round/>
              <a:headEnd/>
              <a:tailEnd/>
            </a:ln>
          </p:spPr>
          <p:txBody>
            <a:bodyPr/>
            <a:lstStyle/>
            <a:p>
              <a:endParaRPr lang="de-AT"/>
            </a:p>
          </p:txBody>
        </p:sp>
        <p:sp>
          <p:nvSpPr>
            <p:cNvPr id="1045" name="Freeform 21"/>
            <p:cNvSpPr>
              <a:spLocks/>
            </p:cNvSpPr>
            <p:nvPr userDrawn="1"/>
          </p:nvSpPr>
          <p:spPr bwMode="auto">
            <a:xfrm>
              <a:off x="5467" y="358"/>
              <a:ext cx="37" cy="44"/>
            </a:xfrm>
            <a:custGeom>
              <a:avLst/>
              <a:gdLst/>
              <a:ahLst/>
              <a:cxnLst>
                <a:cxn ang="0">
                  <a:pos x="0" y="0"/>
                </a:cxn>
                <a:cxn ang="0">
                  <a:pos x="12" y="0"/>
                </a:cxn>
                <a:cxn ang="0">
                  <a:pos x="27" y="27"/>
                </a:cxn>
                <a:cxn ang="0">
                  <a:pos x="27" y="27"/>
                </a:cxn>
                <a:cxn ang="0">
                  <a:pos x="27" y="0"/>
                </a:cxn>
                <a:cxn ang="0">
                  <a:pos x="37" y="0"/>
                </a:cxn>
                <a:cxn ang="0">
                  <a:pos x="37" y="44"/>
                </a:cxn>
                <a:cxn ang="0">
                  <a:pos x="27" y="44"/>
                </a:cxn>
                <a:cxn ang="0">
                  <a:pos x="12" y="17"/>
                </a:cxn>
                <a:cxn ang="0">
                  <a:pos x="12" y="17"/>
                </a:cxn>
                <a:cxn ang="0">
                  <a:pos x="12" y="44"/>
                </a:cxn>
                <a:cxn ang="0">
                  <a:pos x="0" y="44"/>
                </a:cxn>
                <a:cxn ang="0">
                  <a:pos x="0" y="0"/>
                </a:cxn>
              </a:cxnLst>
              <a:rect l="0" t="0" r="r" b="b"/>
              <a:pathLst>
                <a:path w="37" h="44">
                  <a:moveTo>
                    <a:pt x="0" y="0"/>
                  </a:moveTo>
                  <a:lnTo>
                    <a:pt x="12" y="0"/>
                  </a:lnTo>
                  <a:lnTo>
                    <a:pt x="27" y="27"/>
                  </a:lnTo>
                  <a:lnTo>
                    <a:pt x="27" y="27"/>
                  </a:lnTo>
                  <a:lnTo>
                    <a:pt x="27" y="0"/>
                  </a:lnTo>
                  <a:lnTo>
                    <a:pt x="37" y="0"/>
                  </a:lnTo>
                  <a:lnTo>
                    <a:pt x="37" y="44"/>
                  </a:lnTo>
                  <a:lnTo>
                    <a:pt x="27" y="44"/>
                  </a:lnTo>
                  <a:lnTo>
                    <a:pt x="12" y="17"/>
                  </a:lnTo>
                  <a:lnTo>
                    <a:pt x="12" y="17"/>
                  </a:lnTo>
                  <a:lnTo>
                    <a:pt x="12" y="44"/>
                  </a:lnTo>
                  <a:lnTo>
                    <a:pt x="0" y="44"/>
                  </a:lnTo>
                  <a:lnTo>
                    <a:pt x="0" y="0"/>
                  </a:lnTo>
                  <a:close/>
                </a:path>
              </a:pathLst>
            </a:custGeom>
            <a:solidFill>
              <a:srgbClr val="FFFFFF"/>
            </a:solidFill>
            <a:ln w="9525">
              <a:noFill/>
              <a:round/>
              <a:headEnd/>
              <a:tailEnd/>
            </a:ln>
          </p:spPr>
          <p:txBody>
            <a:bodyPr/>
            <a:lstStyle/>
            <a:p>
              <a:endParaRPr lang="de-AT"/>
            </a:p>
          </p:txBody>
        </p:sp>
        <p:sp>
          <p:nvSpPr>
            <p:cNvPr id="1046" name="Freeform 22"/>
            <p:cNvSpPr>
              <a:spLocks/>
            </p:cNvSpPr>
            <p:nvPr userDrawn="1"/>
          </p:nvSpPr>
          <p:spPr bwMode="auto">
            <a:xfrm>
              <a:off x="5519" y="358"/>
              <a:ext cx="37" cy="44"/>
            </a:xfrm>
            <a:custGeom>
              <a:avLst/>
              <a:gdLst/>
              <a:ahLst/>
              <a:cxnLst>
                <a:cxn ang="0">
                  <a:pos x="0" y="0"/>
                </a:cxn>
                <a:cxn ang="0">
                  <a:pos x="12" y="0"/>
                </a:cxn>
                <a:cxn ang="0">
                  <a:pos x="27" y="27"/>
                </a:cxn>
                <a:cxn ang="0">
                  <a:pos x="27" y="27"/>
                </a:cxn>
                <a:cxn ang="0">
                  <a:pos x="27" y="0"/>
                </a:cxn>
                <a:cxn ang="0">
                  <a:pos x="37" y="0"/>
                </a:cxn>
                <a:cxn ang="0">
                  <a:pos x="37" y="44"/>
                </a:cxn>
                <a:cxn ang="0">
                  <a:pos x="25" y="44"/>
                </a:cxn>
                <a:cxn ang="0">
                  <a:pos x="12" y="15"/>
                </a:cxn>
                <a:cxn ang="0">
                  <a:pos x="10" y="15"/>
                </a:cxn>
                <a:cxn ang="0">
                  <a:pos x="10" y="44"/>
                </a:cxn>
                <a:cxn ang="0">
                  <a:pos x="0" y="44"/>
                </a:cxn>
                <a:cxn ang="0">
                  <a:pos x="0" y="0"/>
                </a:cxn>
              </a:cxnLst>
              <a:rect l="0" t="0" r="r" b="b"/>
              <a:pathLst>
                <a:path w="37" h="44">
                  <a:moveTo>
                    <a:pt x="0" y="0"/>
                  </a:moveTo>
                  <a:lnTo>
                    <a:pt x="12" y="0"/>
                  </a:lnTo>
                  <a:lnTo>
                    <a:pt x="27" y="27"/>
                  </a:lnTo>
                  <a:lnTo>
                    <a:pt x="27" y="27"/>
                  </a:lnTo>
                  <a:lnTo>
                    <a:pt x="27" y="0"/>
                  </a:lnTo>
                  <a:lnTo>
                    <a:pt x="37" y="0"/>
                  </a:lnTo>
                  <a:lnTo>
                    <a:pt x="37" y="44"/>
                  </a:lnTo>
                  <a:lnTo>
                    <a:pt x="25" y="44"/>
                  </a:lnTo>
                  <a:lnTo>
                    <a:pt x="12" y="15"/>
                  </a:lnTo>
                  <a:lnTo>
                    <a:pt x="10" y="15"/>
                  </a:lnTo>
                  <a:lnTo>
                    <a:pt x="10" y="44"/>
                  </a:lnTo>
                  <a:lnTo>
                    <a:pt x="0" y="44"/>
                  </a:lnTo>
                  <a:lnTo>
                    <a:pt x="0" y="0"/>
                  </a:lnTo>
                  <a:close/>
                </a:path>
              </a:pathLst>
            </a:custGeom>
            <a:solidFill>
              <a:srgbClr val="FFFFFF"/>
            </a:solidFill>
            <a:ln w="9525">
              <a:noFill/>
              <a:round/>
              <a:headEnd/>
              <a:tailEnd/>
            </a:ln>
          </p:spPr>
          <p:txBody>
            <a:bodyPr/>
            <a:lstStyle/>
            <a:p>
              <a:endParaRPr lang="de-AT"/>
            </a:p>
          </p:txBody>
        </p:sp>
        <p:sp>
          <p:nvSpPr>
            <p:cNvPr id="1047" name="Freeform 23"/>
            <p:cNvSpPr>
              <a:spLocks noEditPoints="1"/>
            </p:cNvSpPr>
            <p:nvPr userDrawn="1"/>
          </p:nvSpPr>
          <p:spPr bwMode="auto">
            <a:xfrm>
              <a:off x="5568" y="358"/>
              <a:ext cx="43" cy="42"/>
            </a:xfrm>
            <a:custGeom>
              <a:avLst/>
              <a:gdLst/>
              <a:ahLst/>
              <a:cxnLst>
                <a:cxn ang="0">
                  <a:pos x="15" y="0"/>
                </a:cxn>
                <a:cxn ang="0">
                  <a:pos x="27" y="0"/>
                </a:cxn>
                <a:cxn ang="0">
                  <a:pos x="43" y="42"/>
                </a:cxn>
                <a:cxn ang="0">
                  <a:pos x="32" y="42"/>
                </a:cxn>
                <a:cxn ang="0">
                  <a:pos x="28" y="35"/>
                </a:cxn>
                <a:cxn ang="0">
                  <a:pos x="13" y="35"/>
                </a:cxn>
                <a:cxn ang="0">
                  <a:pos x="11" y="42"/>
                </a:cxn>
                <a:cxn ang="0">
                  <a:pos x="0" y="42"/>
                </a:cxn>
                <a:cxn ang="0">
                  <a:pos x="15" y="0"/>
                </a:cxn>
                <a:cxn ang="0">
                  <a:pos x="15" y="0"/>
                </a:cxn>
                <a:cxn ang="0">
                  <a:pos x="16" y="27"/>
                </a:cxn>
                <a:cxn ang="0">
                  <a:pos x="27" y="27"/>
                </a:cxn>
                <a:cxn ang="0">
                  <a:pos x="22" y="12"/>
                </a:cxn>
                <a:cxn ang="0">
                  <a:pos x="22" y="12"/>
                </a:cxn>
                <a:cxn ang="0">
                  <a:pos x="16" y="27"/>
                </a:cxn>
              </a:cxnLst>
              <a:rect l="0" t="0" r="r" b="b"/>
              <a:pathLst>
                <a:path w="43" h="42">
                  <a:moveTo>
                    <a:pt x="15" y="0"/>
                  </a:moveTo>
                  <a:lnTo>
                    <a:pt x="27" y="0"/>
                  </a:lnTo>
                  <a:lnTo>
                    <a:pt x="43" y="42"/>
                  </a:lnTo>
                  <a:lnTo>
                    <a:pt x="32" y="42"/>
                  </a:lnTo>
                  <a:lnTo>
                    <a:pt x="28" y="35"/>
                  </a:lnTo>
                  <a:lnTo>
                    <a:pt x="13" y="35"/>
                  </a:lnTo>
                  <a:lnTo>
                    <a:pt x="11" y="42"/>
                  </a:lnTo>
                  <a:lnTo>
                    <a:pt x="0" y="42"/>
                  </a:lnTo>
                  <a:lnTo>
                    <a:pt x="15" y="0"/>
                  </a:lnTo>
                  <a:lnTo>
                    <a:pt x="15" y="0"/>
                  </a:lnTo>
                  <a:close/>
                  <a:moveTo>
                    <a:pt x="16" y="27"/>
                  </a:moveTo>
                  <a:lnTo>
                    <a:pt x="27" y="27"/>
                  </a:lnTo>
                  <a:lnTo>
                    <a:pt x="22" y="12"/>
                  </a:lnTo>
                  <a:lnTo>
                    <a:pt x="22" y="12"/>
                  </a:lnTo>
                  <a:lnTo>
                    <a:pt x="16" y="27"/>
                  </a:lnTo>
                  <a:close/>
                </a:path>
              </a:pathLst>
            </a:custGeom>
            <a:solidFill>
              <a:srgbClr val="FFFFFF"/>
            </a:solidFill>
            <a:ln w="9525">
              <a:noFill/>
              <a:round/>
              <a:headEnd/>
              <a:tailEnd/>
            </a:ln>
          </p:spPr>
          <p:txBody>
            <a:bodyPr/>
            <a:lstStyle/>
            <a:p>
              <a:endParaRPr lang="de-AT"/>
            </a:p>
          </p:txBody>
        </p:sp>
        <p:sp>
          <p:nvSpPr>
            <p:cNvPr id="1048" name="Rectangle 24"/>
            <p:cNvSpPr>
              <a:spLocks noChangeArrowheads="1"/>
            </p:cNvSpPr>
            <p:nvPr userDrawn="1"/>
          </p:nvSpPr>
          <p:spPr bwMode="auto">
            <a:xfrm>
              <a:off x="5336" y="331"/>
              <a:ext cx="272" cy="5"/>
            </a:xfrm>
            <a:prstGeom prst="rect">
              <a:avLst/>
            </a:prstGeom>
            <a:solidFill>
              <a:srgbClr val="FFFFFF"/>
            </a:solidFill>
            <a:ln w="9525">
              <a:noFill/>
              <a:miter lim="800000"/>
              <a:headEnd/>
              <a:tailEnd/>
            </a:ln>
          </p:spPr>
          <p:txBody>
            <a:bodyPr/>
            <a:lstStyle/>
            <a:p>
              <a:endParaRPr lang="de-AT"/>
            </a:p>
          </p:txBody>
        </p:sp>
      </p:grpSp>
      <p:sp>
        <p:nvSpPr>
          <p:cNvPr id="1049" name="Freeform 25"/>
          <p:cNvSpPr>
            <a:spLocks/>
          </p:cNvSpPr>
          <p:nvPr userDrawn="1"/>
        </p:nvSpPr>
        <p:spPr bwMode="auto">
          <a:xfrm>
            <a:off x="8470900" y="531813"/>
            <a:ext cx="431800" cy="1587"/>
          </a:xfrm>
          <a:custGeom>
            <a:avLst/>
            <a:gdLst/>
            <a:ahLst/>
            <a:cxnLst>
              <a:cxn ang="0">
                <a:pos x="0" y="0"/>
              </a:cxn>
              <a:cxn ang="0">
                <a:pos x="272" y="0"/>
              </a:cxn>
              <a:cxn ang="0">
                <a:pos x="0" y="0"/>
              </a:cxn>
            </a:cxnLst>
            <a:rect l="0" t="0" r="r" b="b"/>
            <a:pathLst>
              <a:path w="272">
                <a:moveTo>
                  <a:pt x="0" y="0"/>
                </a:moveTo>
                <a:lnTo>
                  <a:pt x="272" y="0"/>
                </a:lnTo>
                <a:lnTo>
                  <a:pt x="0" y="0"/>
                </a:lnTo>
                <a:close/>
              </a:path>
            </a:pathLst>
          </a:custGeom>
          <a:solidFill>
            <a:srgbClr val="FFFFFF"/>
          </a:solidFill>
          <a:ln w="9525">
            <a:noFill/>
            <a:round/>
            <a:headEnd/>
            <a:tailEnd/>
          </a:ln>
        </p:spPr>
        <p:txBody>
          <a:bodyPr/>
          <a:lstStyle/>
          <a:p>
            <a:endParaRPr lang="de-AT"/>
          </a:p>
        </p:txBody>
      </p:sp>
      <p:sp>
        <p:nvSpPr>
          <p:cNvPr id="1050" name="Rectangle 26"/>
          <p:cNvSpPr>
            <a:spLocks noGrp="1" noChangeArrowheads="1"/>
          </p:cNvSpPr>
          <p:nvPr>
            <p:ph type="title"/>
          </p:nvPr>
        </p:nvSpPr>
        <p:spPr bwMode="auto">
          <a:xfrm>
            <a:off x="468313" y="44450"/>
            <a:ext cx="7761287"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AT" smtClean="0"/>
              <a:t>Click to edit Master title style</a:t>
            </a:r>
          </a:p>
        </p:txBody>
      </p:sp>
      <p:sp>
        <p:nvSpPr>
          <p:cNvPr id="1051" name="Rectangle 27"/>
          <p:cNvSpPr>
            <a:spLocks noGrp="1" noChangeArrowheads="1"/>
          </p:cNvSpPr>
          <p:nvPr>
            <p:ph type="body" idx="1"/>
          </p:nvPr>
        </p:nvSpPr>
        <p:spPr bwMode="auto">
          <a:xfrm>
            <a:off x="119063" y="908050"/>
            <a:ext cx="8907462" cy="547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AT" smtClean="0"/>
              <a:t>Text</a:t>
            </a:r>
          </a:p>
          <a:p>
            <a:pPr lvl="1"/>
            <a:r>
              <a:rPr lang="de-AT" smtClean="0"/>
              <a:t>Text</a:t>
            </a:r>
          </a:p>
          <a:p>
            <a:pPr lvl="2"/>
            <a:r>
              <a:rPr lang="de-AT" smtClean="0"/>
              <a:t>Text</a:t>
            </a:r>
          </a:p>
          <a:p>
            <a:pPr lvl="3"/>
            <a:r>
              <a:rPr lang="de-AT" smtClean="0"/>
              <a:t>Text</a:t>
            </a:r>
          </a:p>
          <a:p>
            <a:pPr lvl="4"/>
            <a:r>
              <a:rPr lang="de-AT" smtClean="0"/>
              <a:t>Text</a:t>
            </a:r>
          </a:p>
        </p:txBody>
      </p:sp>
      <p:sp>
        <p:nvSpPr>
          <p:cNvPr id="1052" name="Rectangle 28"/>
          <p:cNvSpPr>
            <a:spLocks noGrp="1" noChangeArrowheads="1"/>
          </p:cNvSpPr>
          <p:nvPr>
            <p:ph type="ftr" sz="quarter" idx="3"/>
          </p:nvPr>
        </p:nvSpPr>
        <p:spPr bwMode="auto">
          <a:xfrm>
            <a:off x="115888" y="6511925"/>
            <a:ext cx="3760787" cy="301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b="1">
                <a:solidFill>
                  <a:schemeClr val="bg2"/>
                </a:solidFill>
              </a:defRPr>
            </a:lvl1pPr>
          </a:lstStyle>
          <a:p>
            <a:r>
              <a:rPr lang="de-AT"/>
              <a:t>&lt;insert your name here&gt;</a:t>
            </a:r>
          </a:p>
        </p:txBody>
      </p:sp>
      <p:sp>
        <p:nvSpPr>
          <p:cNvPr id="1053" name="Rectangle 29"/>
          <p:cNvSpPr>
            <a:spLocks noGrp="1" noChangeArrowheads="1"/>
          </p:cNvSpPr>
          <p:nvPr>
            <p:ph type="sldNum" sz="quarter" idx="4"/>
          </p:nvPr>
        </p:nvSpPr>
        <p:spPr bwMode="auto">
          <a:xfrm>
            <a:off x="4030663" y="6507163"/>
            <a:ext cx="1079500" cy="306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b="1">
                <a:solidFill>
                  <a:schemeClr val="bg2"/>
                </a:solidFill>
              </a:defRPr>
            </a:lvl1pPr>
          </a:lstStyle>
          <a:p>
            <a:fld id="{0C6A9E3B-619B-4E39-A59D-9F0B53839C17}" type="slidenum">
              <a:rPr lang="de-AT"/>
              <a:pPr/>
              <a:t>‹Nr.›</a:t>
            </a:fld>
            <a:endParaRPr lang="de-A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charset="0"/>
        </a:defRPr>
      </a:lvl2pPr>
      <a:lvl3pPr algn="l" rtl="0" fontAlgn="base">
        <a:spcBef>
          <a:spcPct val="0"/>
        </a:spcBef>
        <a:spcAft>
          <a:spcPct val="0"/>
        </a:spcAft>
        <a:defRPr sz="3200">
          <a:solidFill>
            <a:schemeClr val="tx2"/>
          </a:solidFill>
          <a:latin typeface="Arial" charset="0"/>
        </a:defRPr>
      </a:lvl3pPr>
      <a:lvl4pPr algn="l" rtl="0" fontAlgn="base">
        <a:spcBef>
          <a:spcPct val="0"/>
        </a:spcBef>
        <a:spcAft>
          <a:spcPct val="0"/>
        </a:spcAft>
        <a:defRPr sz="3200">
          <a:solidFill>
            <a:schemeClr val="tx2"/>
          </a:solidFill>
          <a:latin typeface="Arial" charset="0"/>
        </a:defRPr>
      </a:lvl4pPr>
      <a:lvl5pPr algn="l" rtl="0" fontAlgn="base">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60363" indent="-360363" algn="l" rtl="0" fontAlgn="base">
        <a:spcBef>
          <a:spcPct val="20000"/>
        </a:spcBef>
        <a:spcAft>
          <a:spcPct val="0"/>
        </a:spcAft>
        <a:buClr>
          <a:srgbClr val="2AA3D8"/>
        </a:buClr>
        <a:buSzPct val="65000"/>
        <a:buFont typeface="Arial" charset="0"/>
        <a:buBlip>
          <a:blip r:embed="rId14"/>
        </a:buBlip>
        <a:defRPr sz="3200">
          <a:solidFill>
            <a:schemeClr val="tx1"/>
          </a:solidFill>
          <a:latin typeface="+mn-lt"/>
          <a:ea typeface="+mn-ea"/>
          <a:cs typeface="+mn-cs"/>
        </a:defRPr>
      </a:lvl1pPr>
      <a:lvl2pPr marL="900113" indent="-360363" algn="l" rtl="0" fontAlgn="base">
        <a:spcBef>
          <a:spcPct val="20000"/>
        </a:spcBef>
        <a:spcAft>
          <a:spcPct val="0"/>
        </a:spcAft>
        <a:buClr>
          <a:srgbClr val="2AA3D8"/>
        </a:buClr>
        <a:buSzPct val="90000"/>
        <a:buFont typeface="Arial" charset="0"/>
        <a:buBlip>
          <a:blip r:embed="rId15"/>
        </a:buBlip>
        <a:defRPr sz="3000">
          <a:solidFill>
            <a:schemeClr val="tx1"/>
          </a:solidFill>
          <a:latin typeface="+mn-lt"/>
        </a:defRPr>
      </a:lvl2pPr>
      <a:lvl3pPr marL="1346200" indent="-266700" algn="l" rtl="0" fontAlgn="base">
        <a:spcBef>
          <a:spcPct val="20000"/>
        </a:spcBef>
        <a:spcAft>
          <a:spcPct val="0"/>
        </a:spcAft>
        <a:buClr>
          <a:srgbClr val="2AA3D8"/>
        </a:buClr>
        <a:buSzPct val="65000"/>
        <a:buFont typeface="Arial" charset="0"/>
        <a:buBlip>
          <a:blip r:embed="rId14"/>
        </a:buBlip>
        <a:defRPr sz="2800">
          <a:solidFill>
            <a:schemeClr val="tx1"/>
          </a:solidFill>
          <a:latin typeface="+mn-lt"/>
        </a:defRPr>
      </a:lvl3pPr>
      <a:lvl4pPr marL="1792288" indent="-266700" algn="l" rtl="0" fontAlgn="base">
        <a:spcBef>
          <a:spcPct val="20000"/>
        </a:spcBef>
        <a:spcAft>
          <a:spcPct val="0"/>
        </a:spcAft>
        <a:buClr>
          <a:srgbClr val="2AA3D8"/>
        </a:buClr>
        <a:buSzPct val="90000"/>
        <a:buFont typeface="Arial" charset="0"/>
        <a:buBlip>
          <a:blip r:embed="rId15"/>
        </a:buBlip>
        <a:defRPr sz="2600">
          <a:solidFill>
            <a:schemeClr val="tx1"/>
          </a:solidFill>
          <a:latin typeface="+mn-lt"/>
        </a:defRPr>
      </a:lvl4pPr>
      <a:lvl5pPr marL="2239963" indent="-268288" algn="l" rtl="0" fontAlgn="base">
        <a:spcBef>
          <a:spcPct val="20000"/>
        </a:spcBef>
        <a:spcAft>
          <a:spcPct val="0"/>
        </a:spcAft>
        <a:buClr>
          <a:srgbClr val="2AA3D8"/>
        </a:buClr>
        <a:buSzPct val="65000"/>
        <a:buFont typeface="Arial" charset="0"/>
        <a:buBlip>
          <a:blip r:embed="rId14"/>
        </a:buBlip>
        <a:defRPr sz="2400">
          <a:solidFill>
            <a:schemeClr val="tx1"/>
          </a:solidFill>
          <a:latin typeface="+mn-lt"/>
        </a:defRPr>
      </a:lvl5pPr>
      <a:lvl6pPr marL="2697163" indent="-268288" algn="l" rtl="0" fontAlgn="base">
        <a:spcBef>
          <a:spcPct val="20000"/>
        </a:spcBef>
        <a:spcAft>
          <a:spcPct val="0"/>
        </a:spcAft>
        <a:buClr>
          <a:srgbClr val="2AA3D8"/>
        </a:buClr>
        <a:buSzPct val="65000"/>
        <a:buFont typeface="Arial" charset="0"/>
        <a:buBlip>
          <a:blip r:embed="rId14"/>
        </a:buBlip>
        <a:defRPr sz="2400">
          <a:solidFill>
            <a:schemeClr val="tx1"/>
          </a:solidFill>
          <a:latin typeface="+mn-lt"/>
        </a:defRPr>
      </a:lvl6pPr>
      <a:lvl7pPr marL="3154363" indent="-268288" algn="l" rtl="0" fontAlgn="base">
        <a:spcBef>
          <a:spcPct val="20000"/>
        </a:spcBef>
        <a:spcAft>
          <a:spcPct val="0"/>
        </a:spcAft>
        <a:buClr>
          <a:srgbClr val="2AA3D8"/>
        </a:buClr>
        <a:buSzPct val="65000"/>
        <a:buFont typeface="Arial" charset="0"/>
        <a:buBlip>
          <a:blip r:embed="rId14"/>
        </a:buBlip>
        <a:defRPr sz="2400">
          <a:solidFill>
            <a:schemeClr val="tx1"/>
          </a:solidFill>
          <a:latin typeface="+mn-lt"/>
        </a:defRPr>
      </a:lvl7pPr>
      <a:lvl8pPr marL="3611563" indent="-268288" algn="l" rtl="0" fontAlgn="base">
        <a:spcBef>
          <a:spcPct val="20000"/>
        </a:spcBef>
        <a:spcAft>
          <a:spcPct val="0"/>
        </a:spcAft>
        <a:buClr>
          <a:srgbClr val="2AA3D8"/>
        </a:buClr>
        <a:buSzPct val="65000"/>
        <a:buFont typeface="Arial" charset="0"/>
        <a:buBlip>
          <a:blip r:embed="rId14"/>
        </a:buBlip>
        <a:defRPr sz="2400">
          <a:solidFill>
            <a:schemeClr val="tx1"/>
          </a:solidFill>
          <a:latin typeface="+mn-lt"/>
        </a:defRPr>
      </a:lvl8pPr>
      <a:lvl9pPr marL="4068763" indent="-268288" algn="l" rtl="0" fontAlgn="base">
        <a:spcBef>
          <a:spcPct val="20000"/>
        </a:spcBef>
        <a:spcAft>
          <a:spcPct val="0"/>
        </a:spcAft>
        <a:buClr>
          <a:srgbClr val="2AA3D8"/>
        </a:buClr>
        <a:buSzPct val="65000"/>
        <a:buFont typeface="Arial" charset="0"/>
        <a:buBlip>
          <a:blip r:embed="rId14"/>
        </a:buBlip>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179388" y="357166"/>
            <a:ext cx="8424862" cy="2424134"/>
          </a:xfrm>
        </p:spPr>
        <p:txBody>
          <a:bodyPr/>
          <a:lstStyle/>
          <a:p>
            <a:r>
              <a:rPr lang="en-US" dirty="0" smtClean="0"/>
              <a:t>Information-based Transfer Functions for Multimodal Visualization</a:t>
            </a:r>
            <a:endParaRPr lang="en-US" dirty="0"/>
          </a:p>
        </p:txBody>
      </p:sp>
      <p:sp>
        <p:nvSpPr>
          <p:cNvPr id="12291" name="Rectangle 3"/>
          <p:cNvSpPr>
            <a:spLocks noGrp="1" noChangeArrowheads="1"/>
          </p:cNvSpPr>
          <p:nvPr>
            <p:ph type="subTitle" idx="1"/>
          </p:nvPr>
        </p:nvSpPr>
        <p:spPr>
          <a:xfrm>
            <a:off x="179388" y="3286124"/>
            <a:ext cx="8424862" cy="1439863"/>
          </a:xfrm>
        </p:spPr>
        <p:txBody>
          <a:bodyPr/>
          <a:lstStyle/>
          <a:p>
            <a:r>
              <a:rPr lang="en-US" dirty="0" smtClean="0"/>
              <a:t>Martin Haidacher</a:t>
            </a:r>
            <a:r>
              <a:rPr lang="en-US" baseline="30000" dirty="0" smtClean="0"/>
              <a:t>1</a:t>
            </a:r>
            <a:r>
              <a:rPr lang="en-US" dirty="0"/>
              <a:t>, </a:t>
            </a:r>
            <a:r>
              <a:rPr lang="en-US" dirty="0" smtClean="0"/>
              <a:t>Stefan Bruckner</a:t>
            </a:r>
            <a:r>
              <a:rPr lang="en-US" baseline="30000" dirty="0"/>
              <a:t>1</a:t>
            </a:r>
            <a:r>
              <a:rPr lang="en-US" dirty="0" smtClean="0"/>
              <a:t>,</a:t>
            </a:r>
            <a:r>
              <a:rPr lang="en-US" dirty="0"/>
              <a:t/>
            </a:r>
            <a:br>
              <a:rPr lang="en-US" dirty="0"/>
            </a:br>
            <a:r>
              <a:rPr lang="en-US" dirty="0" smtClean="0"/>
              <a:t>Armin Kanitsar</a:t>
            </a:r>
            <a:r>
              <a:rPr lang="en-US" baseline="30000" dirty="0" smtClean="0"/>
              <a:t>2</a:t>
            </a:r>
            <a:r>
              <a:rPr lang="en-US" dirty="0" smtClean="0"/>
              <a:t>, and M. Eduard Gröller</a:t>
            </a:r>
            <a:r>
              <a:rPr lang="en-US" baseline="30000" dirty="0" smtClean="0"/>
              <a:t>1</a:t>
            </a:r>
            <a:endParaRPr lang="en-US" baseline="30000" dirty="0"/>
          </a:p>
        </p:txBody>
      </p:sp>
      <p:sp>
        <p:nvSpPr>
          <p:cNvPr id="12292" name="Text Box 4"/>
          <p:cNvSpPr txBox="1">
            <a:spLocks noChangeArrowheads="1"/>
          </p:cNvSpPr>
          <p:nvPr/>
        </p:nvSpPr>
        <p:spPr bwMode="auto">
          <a:xfrm>
            <a:off x="4427538" y="5267345"/>
            <a:ext cx="4176712" cy="707886"/>
          </a:xfrm>
          <a:prstGeom prst="rect">
            <a:avLst/>
          </a:prstGeom>
          <a:noFill/>
          <a:ln w="9525">
            <a:noFill/>
            <a:miter lim="800000"/>
            <a:headEnd/>
            <a:tailEnd/>
          </a:ln>
          <a:effectLst/>
        </p:spPr>
        <p:txBody>
          <a:bodyPr>
            <a:spAutoFit/>
          </a:bodyPr>
          <a:lstStyle/>
          <a:p>
            <a:pPr algn="ctr">
              <a:spcBef>
                <a:spcPct val="50000"/>
              </a:spcBef>
            </a:pPr>
            <a:r>
              <a:rPr lang="en-US" sz="1600" baseline="30000" dirty="0">
                <a:solidFill>
                  <a:schemeClr val="bg2"/>
                </a:solidFill>
              </a:rPr>
              <a:t>2 </a:t>
            </a:r>
            <a:r>
              <a:rPr lang="en-US" sz="1600" dirty="0" smtClean="0">
                <a:solidFill>
                  <a:schemeClr val="bg2"/>
                </a:solidFill>
              </a:rPr>
              <a:t>AGFA HealthCare</a:t>
            </a:r>
            <a:endParaRPr lang="en-US" sz="1600" dirty="0">
              <a:solidFill>
                <a:schemeClr val="bg2"/>
              </a:solidFill>
            </a:endParaRPr>
          </a:p>
          <a:p>
            <a:pPr algn="ctr">
              <a:spcBef>
                <a:spcPct val="50000"/>
              </a:spcBef>
            </a:pPr>
            <a:r>
              <a:rPr lang="en-US" sz="1600" b="1" dirty="0" smtClean="0">
                <a:solidFill>
                  <a:schemeClr val="bg2"/>
                </a:solidFill>
              </a:rPr>
              <a:t>Vienna, Austria</a:t>
            </a:r>
            <a:endParaRPr lang="en-US" sz="1600" b="1" dirty="0">
              <a:solidFill>
                <a:schemeClr val="bg2"/>
              </a:solidFill>
            </a:endParaRPr>
          </a:p>
        </p:txBody>
      </p:sp>
      <p:sp>
        <p:nvSpPr>
          <p:cNvPr id="12295" name="Text Box 7"/>
          <p:cNvSpPr txBox="1">
            <a:spLocks noChangeArrowheads="1"/>
          </p:cNvSpPr>
          <p:nvPr/>
        </p:nvSpPr>
        <p:spPr bwMode="auto">
          <a:xfrm>
            <a:off x="179388" y="5267345"/>
            <a:ext cx="4176712" cy="947737"/>
          </a:xfrm>
          <a:prstGeom prst="rect">
            <a:avLst/>
          </a:prstGeom>
          <a:noFill/>
          <a:ln w="9525">
            <a:noFill/>
            <a:miter lim="800000"/>
            <a:headEnd/>
            <a:tailEnd/>
          </a:ln>
          <a:effectLst/>
        </p:spPr>
        <p:txBody>
          <a:bodyPr>
            <a:spAutoFit/>
          </a:bodyPr>
          <a:lstStyle/>
          <a:p>
            <a:pPr algn="ctr">
              <a:spcBef>
                <a:spcPct val="50000"/>
              </a:spcBef>
            </a:pPr>
            <a:r>
              <a:rPr lang="en-US" sz="1600" baseline="30000" dirty="0">
                <a:solidFill>
                  <a:schemeClr val="bg2"/>
                </a:solidFill>
              </a:rPr>
              <a:t>1</a:t>
            </a:r>
            <a:r>
              <a:rPr lang="en-US" sz="1600" dirty="0">
                <a:solidFill>
                  <a:schemeClr val="bg2"/>
                </a:solidFill>
              </a:rPr>
              <a:t> Institute of Computer Graphics</a:t>
            </a:r>
            <a:br>
              <a:rPr lang="en-US" sz="1600" dirty="0">
                <a:solidFill>
                  <a:schemeClr val="bg2"/>
                </a:solidFill>
              </a:rPr>
            </a:br>
            <a:r>
              <a:rPr lang="en-US" sz="1600" dirty="0">
                <a:solidFill>
                  <a:schemeClr val="bg2"/>
                </a:solidFill>
              </a:rPr>
              <a:t>and Algorithms</a:t>
            </a:r>
          </a:p>
          <a:p>
            <a:pPr algn="ctr">
              <a:spcBef>
                <a:spcPct val="50000"/>
              </a:spcBef>
            </a:pPr>
            <a:r>
              <a:rPr lang="en-US" sz="1600" b="1" dirty="0">
                <a:solidFill>
                  <a:schemeClr val="bg2"/>
                </a:solidFill>
              </a:rPr>
              <a:t>Vienna University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Information-based Data Fusion</a:t>
            </a:r>
            <a:endParaRPr lang="en-US" dirty="0"/>
          </a:p>
        </p:txBody>
      </p:sp>
      <p:sp>
        <p:nvSpPr>
          <p:cNvPr id="3" name="Content Placeholder 2"/>
          <p:cNvSpPr>
            <a:spLocks noGrp="1"/>
          </p:cNvSpPr>
          <p:nvPr>
            <p:ph idx="1"/>
          </p:nvPr>
        </p:nvSpPr>
        <p:spPr/>
        <p:txBody>
          <a:bodyPr/>
          <a:lstStyle/>
          <a:p>
            <a:r>
              <a:rPr lang="en-US" dirty="0" smtClean="0"/>
              <a:t>Reduction of dimensionality by fusion</a:t>
            </a:r>
          </a:p>
          <a:p>
            <a:r>
              <a:rPr lang="en-US" dirty="0" smtClean="0"/>
              <a:t>Fusion of data with minimum loss of information</a:t>
            </a:r>
          </a:p>
          <a:p>
            <a:r>
              <a:rPr lang="en-US" dirty="0" smtClean="0"/>
              <a:t>Information content:</a:t>
            </a:r>
          </a:p>
          <a:p>
            <a:endParaRPr lang="en-US" dirty="0" smtClean="0"/>
          </a:p>
          <a:p>
            <a:endParaRPr lang="en-US" dirty="0" smtClean="0"/>
          </a:p>
          <a:p>
            <a:r>
              <a:rPr lang="en-US" dirty="0" smtClean="0"/>
              <a:t>Fusion factor:</a:t>
            </a:r>
          </a:p>
          <a:p>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9</a:t>
            </a:fld>
            <a:endParaRPr lang="de-AT"/>
          </a:p>
        </p:txBody>
      </p:sp>
      <p:pic>
        <p:nvPicPr>
          <p:cNvPr id="6" name="Picture 5" descr="entropy.jpg"/>
          <p:cNvPicPr>
            <a:picLocks noChangeAspect="1"/>
          </p:cNvPicPr>
          <p:nvPr/>
        </p:nvPicPr>
        <p:blipFill>
          <a:blip r:embed="rId3" cstate="print"/>
          <a:stretch>
            <a:fillRect/>
          </a:stretch>
        </p:blipFill>
        <p:spPr>
          <a:xfrm>
            <a:off x="2071671" y="3452863"/>
            <a:ext cx="3429023" cy="547641"/>
          </a:xfrm>
          <a:prstGeom prst="rect">
            <a:avLst/>
          </a:prstGeom>
        </p:spPr>
      </p:pic>
      <p:pic>
        <p:nvPicPr>
          <p:cNvPr id="7" name="Picture 6" descr="gamma.jpg"/>
          <p:cNvPicPr>
            <a:picLocks noChangeAspect="1"/>
          </p:cNvPicPr>
          <p:nvPr/>
        </p:nvPicPr>
        <p:blipFill>
          <a:blip r:embed="rId4" cstate="print"/>
          <a:stretch>
            <a:fillRect/>
          </a:stretch>
        </p:blipFill>
        <p:spPr>
          <a:xfrm>
            <a:off x="2071670" y="5072074"/>
            <a:ext cx="3587855" cy="92869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4143372" y="1000108"/>
            <a:ext cx="4896000" cy="51435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le 1"/>
          <p:cNvSpPr>
            <a:spLocks noGrp="1"/>
          </p:cNvSpPr>
          <p:nvPr>
            <p:ph type="title"/>
          </p:nvPr>
        </p:nvSpPr>
        <p:spPr/>
        <p:txBody>
          <a:bodyPr/>
          <a:lstStyle/>
          <a:p>
            <a:r>
              <a:rPr lang="en-US" dirty="0" smtClean="0"/>
              <a:t>Information-based Data Fusion</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10</a:t>
            </a:fld>
            <a:endParaRPr lang="de-AT"/>
          </a:p>
        </p:txBody>
      </p:sp>
      <p:pic>
        <p:nvPicPr>
          <p:cNvPr id="8" name="Grafik 7" descr="fusion_value.jpg"/>
          <p:cNvPicPr>
            <a:picLocks noChangeAspect="1"/>
          </p:cNvPicPr>
          <p:nvPr/>
        </p:nvPicPr>
        <p:blipFill>
          <a:blip r:embed="rId3"/>
          <a:stretch>
            <a:fillRect/>
          </a:stretch>
        </p:blipFill>
        <p:spPr>
          <a:xfrm>
            <a:off x="4214810" y="1631420"/>
            <a:ext cx="3929090" cy="511696"/>
          </a:xfrm>
          <a:prstGeom prst="rect">
            <a:avLst/>
          </a:prstGeom>
        </p:spPr>
      </p:pic>
      <p:pic>
        <p:nvPicPr>
          <p:cNvPr id="10" name="Grafik 9" descr="fusion_gradient.jpg"/>
          <p:cNvPicPr>
            <a:picLocks noChangeAspect="1"/>
          </p:cNvPicPr>
          <p:nvPr/>
        </p:nvPicPr>
        <p:blipFill>
          <a:blip r:embed="rId4"/>
          <a:stretch>
            <a:fillRect/>
          </a:stretch>
        </p:blipFill>
        <p:spPr>
          <a:xfrm>
            <a:off x="4214810" y="2276970"/>
            <a:ext cx="4714908" cy="494118"/>
          </a:xfrm>
          <a:prstGeom prst="rect">
            <a:avLst/>
          </a:prstGeom>
        </p:spPr>
      </p:pic>
      <p:sp>
        <p:nvSpPr>
          <p:cNvPr id="14" name="Textfeld 13"/>
          <p:cNvSpPr txBox="1"/>
          <p:nvPr/>
        </p:nvSpPr>
        <p:spPr>
          <a:xfrm>
            <a:off x="4143372" y="1000108"/>
            <a:ext cx="3071834" cy="523220"/>
          </a:xfrm>
          <a:prstGeom prst="rect">
            <a:avLst/>
          </a:prstGeom>
          <a:noFill/>
        </p:spPr>
        <p:txBody>
          <a:bodyPr wrap="square" rtlCol="0">
            <a:spAutoFit/>
          </a:bodyPr>
          <a:lstStyle/>
          <a:p>
            <a:r>
              <a:rPr lang="de-DE" sz="2800" dirty="0" smtClean="0">
                <a:latin typeface="+mn-lt"/>
              </a:rPr>
              <a:t>Fusion:</a:t>
            </a:r>
            <a:endParaRPr lang="de-DE" sz="2800" dirty="0">
              <a:latin typeface="+mn-lt"/>
            </a:endParaRPr>
          </a:p>
        </p:txBody>
      </p:sp>
      <p:pic>
        <p:nvPicPr>
          <p:cNvPr id="12" name="Picture 11" descr="results_fused_CTHist.jpg"/>
          <p:cNvPicPr>
            <a:picLocks noChangeAspect="1"/>
          </p:cNvPicPr>
          <p:nvPr/>
        </p:nvPicPr>
        <p:blipFill>
          <a:blip r:embed="rId5"/>
          <a:stretch>
            <a:fillRect/>
          </a:stretch>
        </p:blipFill>
        <p:spPr>
          <a:xfrm>
            <a:off x="30822" y="928670"/>
            <a:ext cx="4019970" cy="2570400"/>
          </a:xfrm>
          <a:prstGeom prst="rect">
            <a:avLst/>
          </a:prstGeom>
        </p:spPr>
      </p:pic>
      <p:pic>
        <p:nvPicPr>
          <p:cNvPr id="15" name="Picture 14" descr="results_fused_MRIHist.jpg"/>
          <p:cNvPicPr>
            <a:picLocks noChangeAspect="1"/>
          </p:cNvPicPr>
          <p:nvPr/>
        </p:nvPicPr>
        <p:blipFill>
          <a:blip r:embed="rId6"/>
          <a:stretch>
            <a:fillRect/>
          </a:stretch>
        </p:blipFill>
        <p:spPr>
          <a:xfrm>
            <a:off x="30822" y="3716120"/>
            <a:ext cx="4036230" cy="2570400"/>
          </a:xfrm>
          <a:prstGeom prst="rect">
            <a:avLst/>
          </a:prstGeom>
        </p:spPr>
      </p:pic>
      <p:pic>
        <p:nvPicPr>
          <p:cNvPr id="17" name="Content Placeholder 16" descr="results_fused_CombHist.jpg"/>
          <p:cNvPicPr>
            <a:picLocks noGrp="1" noChangeAspect="1"/>
          </p:cNvPicPr>
          <p:nvPr>
            <p:ph idx="1"/>
          </p:nvPr>
        </p:nvPicPr>
        <p:blipFill>
          <a:blip r:embed="rId7"/>
          <a:stretch>
            <a:fillRect/>
          </a:stretch>
        </p:blipFill>
        <p:spPr>
          <a:xfrm>
            <a:off x="4214810" y="2976580"/>
            <a:ext cx="4748801" cy="302418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Information Retrieval</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11</a:t>
            </a:fld>
            <a:endParaRPr lang="de-AT"/>
          </a:p>
        </p:txBody>
      </p:sp>
      <p:pic>
        <p:nvPicPr>
          <p:cNvPr id="8" name="Content Placeholder 7" descr="overview_shadow_1_2.jpg"/>
          <p:cNvPicPr>
            <a:picLocks noGrp="1" noChangeAspect="1"/>
          </p:cNvPicPr>
          <p:nvPr>
            <p:ph idx="1"/>
          </p:nvPr>
        </p:nvPicPr>
        <p:blipFill>
          <a:blip r:embed="rId3"/>
          <a:stretch>
            <a:fillRect/>
          </a:stretch>
        </p:blipFill>
        <p:spPr>
          <a:xfrm>
            <a:off x="467519" y="908050"/>
            <a:ext cx="8210550" cy="54737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Information Retrieval</a:t>
            </a:r>
            <a:endParaRPr lang="en-US" dirty="0"/>
          </a:p>
        </p:txBody>
      </p:sp>
      <p:sp>
        <p:nvSpPr>
          <p:cNvPr id="3" name="Content Placeholder 2"/>
          <p:cNvSpPr>
            <a:spLocks noGrp="1"/>
          </p:cNvSpPr>
          <p:nvPr>
            <p:ph idx="1"/>
          </p:nvPr>
        </p:nvSpPr>
        <p:spPr>
          <a:xfrm>
            <a:off x="119063" y="928670"/>
            <a:ext cx="8907462" cy="5473700"/>
          </a:xfrm>
        </p:spPr>
        <p:txBody>
          <a:bodyPr/>
          <a:lstStyle/>
          <a:p>
            <a:r>
              <a:rPr lang="en-US" dirty="0" smtClean="0"/>
              <a:t>Quantity </a:t>
            </a:r>
            <a:r>
              <a:rPr lang="en-US" smtClean="0"/>
              <a:t>for information, </a:t>
            </a:r>
            <a:r>
              <a:rPr lang="en-US" dirty="0" smtClean="0"/>
              <a:t>contained in the combination </a:t>
            </a:r>
            <a:r>
              <a:rPr lang="en-US" smtClean="0"/>
              <a:t>of values</a:t>
            </a:r>
            <a:endParaRPr lang="en-US" dirty="0" smtClean="0"/>
          </a:p>
          <a:p>
            <a:r>
              <a:rPr lang="en-US" dirty="0" smtClean="0"/>
              <a:t>Point-wise mutual information:</a:t>
            </a:r>
          </a:p>
          <a:p>
            <a:endParaRPr lang="en-US" dirty="0" smtClean="0"/>
          </a:p>
          <a:p>
            <a:endParaRPr lang="en-US" dirty="0" smtClean="0"/>
          </a:p>
          <a:p>
            <a:r>
              <a:rPr lang="en-US" dirty="0" smtClean="0"/>
              <a:t>Normalized and inverted:</a:t>
            </a:r>
          </a:p>
          <a:p>
            <a:pPr>
              <a:buNone/>
            </a:pPr>
            <a:endParaRPr lang="en-US" sz="4400" dirty="0" smtClean="0"/>
          </a:p>
          <a:p>
            <a:pPr lvl="3"/>
            <a:r>
              <a:rPr lang="en-US" dirty="0" smtClean="0">
                <a:latin typeface="Symbol" pitchFamily="18" charset="2"/>
              </a:rPr>
              <a:t>d</a:t>
            </a:r>
            <a:r>
              <a:rPr lang="en-US" dirty="0" smtClean="0"/>
              <a:t>…1, combination contains more information</a:t>
            </a:r>
          </a:p>
          <a:p>
            <a:pPr lvl="3"/>
            <a:r>
              <a:rPr lang="en-US" dirty="0" smtClean="0">
                <a:latin typeface="Symbol" pitchFamily="18" charset="2"/>
              </a:rPr>
              <a:t>d</a:t>
            </a:r>
            <a:r>
              <a:rPr lang="en-US" dirty="0" smtClean="0"/>
              <a:t>…0, combination contains less information</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12</a:t>
            </a:fld>
            <a:endParaRPr lang="de-AT"/>
          </a:p>
        </p:txBody>
      </p:sp>
      <p:pic>
        <p:nvPicPr>
          <p:cNvPr id="6" name="Picture 5" descr="PMI.jpg"/>
          <p:cNvPicPr>
            <a:picLocks noChangeAspect="1"/>
          </p:cNvPicPr>
          <p:nvPr/>
        </p:nvPicPr>
        <p:blipFill>
          <a:blip r:embed="rId3" cstate="print"/>
          <a:stretch>
            <a:fillRect/>
          </a:stretch>
        </p:blipFill>
        <p:spPr>
          <a:xfrm>
            <a:off x="1643042" y="2714563"/>
            <a:ext cx="5214974" cy="1000189"/>
          </a:xfrm>
          <a:prstGeom prst="rect">
            <a:avLst/>
          </a:prstGeom>
        </p:spPr>
      </p:pic>
      <p:pic>
        <p:nvPicPr>
          <p:cNvPr id="7" name="Picture 6" descr="delta.jpg"/>
          <p:cNvPicPr>
            <a:picLocks noChangeAspect="1"/>
          </p:cNvPicPr>
          <p:nvPr/>
        </p:nvPicPr>
        <p:blipFill>
          <a:blip r:embed="rId4"/>
          <a:stretch>
            <a:fillRect/>
          </a:stretch>
        </p:blipFill>
        <p:spPr>
          <a:xfrm>
            <a:off x="1571604" y="4471405"/>
            <a:ext cx="4643470" cy="60066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3929058" y="1000108"/>
            <a:ext cx="4896000" cy="51435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le 1"/>
          <p:cNvSpPr>
            <a:spLocks noGrp="1"/>
          </p:cNvSpPr>
          <p:nvPr>
            <p:ph type="title"/>
          </p:nvPr>
        </p:nvSpPr>
        <p:spPr/>
        <p:txBody>
          <a:bodyPr/>
          <a:lstStyle/>
          <a:p>
            <a:r>
              <a:rPr lang="en-US" dirty="0" smtClean="0"/>
              <a:t>Mutual Information Retrieval</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13</a:t>
            </a:fld>
            <a:endParaRPr lang="de-AT"/>
          </a:p>
        </p:txBody>
      </p:sp>
      <p:sp>
        <p:nvSpPr>
          <p:cNvPr id="11" name="TextBox 10"/>
          <p:cNvSpPr txBox="1"/>
          <p:nvPr/>
        </p:nvSpPr>
        <p:spPr>
          <a:xfrm>
            <a:off x="3929058" y="1000108"/>
            <a:ext cx="2357454" cy="523220"/>
          </a:xfrm>
          <a:prstGeom prst="rect">
            <a:avLst/>
          </a:prstGeom>
          <a:noFill/>
        </p:spPr>
        <p:txBody>
          <a:bodyPr wrap="square" rtlCol="0">
            <a:spAutoFit/>
          </a:bodyPr>
          <a:lstStyle/>
          <a:p>
            <a:r>
              <a:rPr lang="en-US" sz="2800" dirty="0" smtClean="0">
                <a:latin typeface="Symbol" pitchFamily="18" charset="2"/>
              </a:rPr>
              <a:t>d</a:t>
            </a:r>
            <a:r>
              <a:rPr lang="en-US" sz="2800" dirty="0" smtClean="0"/>
              <a:t>-Response:</a:t>
            </a:r>
            <a:endParaRPr lang="en-US" sz="2800" dirty="0"/>
          </a:p>
        </p:txBody>
      </p:sp>
      <p:pic>
        <p:nvPicPr>
          <p:cNvPr id="14" name="Content Placeholder 13" descr="results_sphere_vol1.jpg"/>
          <p:cNvPicPr>
            <a:picLocks noGrp="1" noChangeAspect="1"/>
          </p:cNvPicPr>
          <p:nvPr>
            <p:ph sz="half" idx="1"/>
          </p:nvPr>
        </p:nvPicPr>
        <p:blipFill>
          <a:blip r:embed="rId3"/>
          <a:stretch>
            <a:fillRect/>
          </a:stretch>
        </p:blipFill>
        <p:spPr>
          <a:xfrm>
            <a:off x="284400" y="785794"/>
            <a:ext cx="2808000" cy="2808000"/>
          </a:xfrm>
        </p:spPr>
      </p:pic>
      <p:pic>
        <p:nvPicPr>
          <p:cNvPr id="16" name="Content Placeholder 15" descr="results_sphere_vol2.jpg"/>
          <p:cNvPicPr>
            <a:picLocks noGrp="1" noChangeAspect="1"/>
          </p:cNvPicPr>
          <p:nvPr>
            <p:ph sz="half" idx="2"/>
          </p:nvPr>
        </p:nvPicPr>
        <p:blipFill>
          <a:blip r:embed="rId4"/>
          <a:stretch>
            <a:fillRect/>
          </a:stretch>
        </p:blipFill>
        <p:spPr>
          <a:xfrm>
            <a:off x="284400" y="3714752"/>
            <a:ext cx="2808000" cy="2808000"/>
          </a:xfrm>
        </p:spPr>
      </p:pic>
      <p:pic>
        <p:nvPicPr>
          <p:cNvPr id="17" name="Picture 16" descr="results_sphere_delta.jpg"/>
          <p:cNvPicPr>
            <a:picLocks noChangeAspect="1"/>
          </p:cNvPicPr>
          <p:nvPr/>
        </p:nvPicPr>
        <p:blipFill>
          <a:blip r:embed="rId5"/>
          <a:stretch>
            <a:fillRect/>
          </a:stretch>
        </p:blipFill>
        <p:spPr>
          <a:xfrm>
            <a:off x="4071958" y="1428736"/>
            <a:ext cx="4572032" cy="457203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Information-based TF Classification</a:t>
            </a:r>
            <a:endParaRPr lang="en-US" dirty="0"/>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F6A33052-7583-4394-A111-D95FA154B394}" type="slidenum">
              <a:rPr lang="de-AT" smtClean="0"/>
              <a:pPr/>
              <a:t>14</a:t>
            </a:fld>
            <a:endParaRPr lang="de-AT"/>
          </a:p>
        </p:txBody>
      </p:sp>
      <p:pic>
        <p:nvPicPr>
          <p:cNvPr id="9" name="Content Placeholder 8" descr="overview_shadow_2.jpg"/>
          <p:cNvPicPr>
            <a:picLocks noGrp="1" noChangeAspect="1"/>
          </p:cNvPicPr>
          <p:nvPr>
            <p:ph idx="1"/>
          </p:nvPr>
        </p:nvPicPr>
        <p:blipFill>
          <a:blip r:embed="rId3"/>
          <a:stretch>
            <a:fillRect/>
          </a:stretch>
        </p:blipFill>
        <p:spPr>
          <a:xfrm>
            <a:off x="467519" y="908050"/>
            <a:ext cx="8210550" cy="54737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fSpace2D.jpg"/>
          <p:cNvPicPr>
            <a:picLocks noChangeAspect="1"/>
          </p:cNvPicPr>
          <p:nvPr/>
        </p:nvPicPr>
        <p:blipFill>
          <a:blip r:embed="rId3"/>
          <a:stretch>
            <a:fillRect/>
          </a:stretch>
        </p:blipFill>
        <p:spPr>
          <a:xfrm>
            <a:off x="4643438" y="2428868"/>
            <a:ext cx="4140480" cy="2984400"/>
          </a:xfrm>
          <a:prstGeom prst="rect">
            <a:avLst/>
          </a:prstGeom>
        </p:spPr>
      </p:pic>
      <p:sp>
        <p:nvSpPr>
          <p:cNvPr id="2" name="Title 1"/>
          <p:cNvSpPr>
            <a:spLocks noGrp="1"/>
          </p:cNvSpPr>
          <p:nvPr>
            <p:ph type="title"/>
          </p:nvPr>
        </p:nvSpPr>
        <p:spPr/>
        <p:txBody>
          <a:bodyPr/>
          <a:lstStyle/>
          <a:p>
            <a:r>
              <a:rPr lang="en-US" dirty="0" smtClean="0"/>
              <a:t>Information-based TF Classification</a:t>
            </a:r>
            <a:endParaRPr lang="en-US" dirty="0"/>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F6A33052-7583-4394-A111-D95FA154B394}" type="slidenum">
              <a:rPr lang="de-AT" smtClean="0"/>
              <a:pPr/>
              <a:t>15</a:t>
            </a:fld>
            <a:endParaRPr lang="de-AT"/>
          </a:p>
        </p:txBody>
      </p:sp>
      <p:sp>
        <p:nvSpPr>
          <p:cNvPr id="9" name="Right Arrow 8"/>
          <p:cNvSpPr/>
          <p:nvPr/>
        </p:nvSpPr>
        <p:spPr>
          <a:xfrm>
            <a:off x="3357554" y="4143380"/>
            <a:ext cx="1214446"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bwMode="auto">
          <a:xfrm>
            <a:off x="214281" y="928670"/>
            <a:ext cx="8812243" cy="13573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0363" marR="0" lvl="0" indent="-360363" algn="l" defTabSz="914400" rtl="0" eaLnBrk="1" fontAlgn="base" latinLnBrk="0" hangingPunct="1">
              <a:lnSpc>
                <a:spcPct val="100000"/>
              </a:lnSpc>
              <a:spcBef>
                <a:spcPct val="20000"/>
              </a:spcBef>
              <a:spcAft>
                <a:spcPct val="0"/>
              </a:spcAft>
              <a:buClr>
                <a:srgbClr val="2AA3D8"/>
              </a:buClr>
              <a:buSzPct val="65000"/>
              <a:buFont typeface="Arial" charset="0"/>
              <a:buBlip>
                <a:blip r:embed="rId4"/>
              </a:buBlip>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Simplification of transfer function space</a:t>
            </a:r>
          </a:p>
          <a:p>
            <a:pPr marL="360363" marR="0" lvl="0" indent="-360363" algn="l" defTabSz="914400" rtl="0" eaLnBrk="1" fontAlgn="base" latinLnBrk="0" hangingPunct="1">
              <a:lnSpc>
                <a:spcPct val="100000"/>
              </a:lnSpc>
              <a:spcBef>
                <a:spcPct val="20000"/>
              </a:spcBef>
              <a:spcAft>
                <a:spcPct val="0"/>
              </a:spcAft>
              <a:buClr>
                <a:srgbClr val="2AA3D8"/>
              </a:buClr>
              <a:buSzPct val="65000"/>
              <a:buFont typeface="Arial" charset="0"/>
              <a:buBlip>
                <a:blip r:embed="rId4"/>
              </a:buBlip>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Windowing</a:t>
            </a:r>
            <a:r>
              <a:rPr kumimoji="0" lang="en-US" sz="2800" b="0" i="0" u="none" strike="noStrike" kern="0" cap="none" spc="0" normalizeH="0" noProof="0" dirty="0" smtClean="0">
                <a:ln>
                  <a:noFill/>
                </a:ln>
                <a:solidFill>
                  <a:schemeClr val="tx1"/>
                </a:solidFill>
                <a:effectLst/>
                <a:uLnTx/>
                <a:uFillTx/>
                <a:latin typeface="+mn-lt"/>
                <a:ea typeface="+mn-ea"/>
                <a:cs typeface="+mn-cs"/>
              </a:rPr>
              <a:t> function modifies opacity</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1" name="Content Placeholder 10" descr="tfSpace3D.jpg"/>
          <p:cNvPicPr>
            <a:picLocks noGrp="1" noChangeAspect="1"/>
          </p:cNvPicPr>
          <p:nvPr>
            <p:ph sz="half" idx="1"/>
          </p:nvPr>
        </p:nvPicPr>
        <p:blipFill>
          <a:blip r:embed="rId5"/>
          <a:stretch>
            <a:fillRect/>
          </a:stretch>
        </p:blipFill>
        <p:spPr>
          <a:xfrm>
            <a:off x="428596" y="2403057"/>
            <a:ext cx="2690929" cy="3026207"/>
          </a:xfrm>
        </p:spPr>
      </p:pic>
      <p:sp>
        <p:nvSpPr>
          <p:cNvPr id="15" name="TextBox 14"/>
          <p:cNvSpPr txBox="1"/>
          <p:nvPr/>
        </p:nvSpPr>
        <p:spPr>
          <a:xfrm>
            <a:off x="428596" y="5681979"/>
            <a:ext cx="3059492" cy="461665"/>
          </a:xfrm>
          <a:prstGeom prst="rect">
            <a:avLst/>
          </a:prstGeom>
          <a:noFill/>
        </p:spPr>
        <p:txBody>
          <a:bodyPr wrap="none" rtlCol="0">
            <a:spAutoFit/>
          </a:bodyPr>
          <a:lstStyle/>
          <a:p>
            <a:r>
              <a:rPr lang="en-US" sz="2400" dirty="0" smtClean="0"/>
              <a:t>3D Transfer Function</a:t>
            </a:r>
            <a:endParaRPr lang="en-US" sz="2400" dirty="0"/>
          </a:p>
        </p:txBody>
      </p:sp>
      <p:sp>
        <p:nvSpPr>
          <p:cNvPr id="16" name="TextBox 15"/>
          <p:cNvSpPr txBox="1"/>
          <p:nvPr/>
        </p:nvSpPr>
        <p:spPr>
          <a:xfrm>
            <a:off x="4990890" y="5500702"/>
            <a:ext cx="3438762" cy="830997"/>
          </a:xfrm>
          <a:prstGeom prst="rect">
            <a:avLst/>
          </a:prstGeom>
          <a:noFill/>
        </p:spPr>
        <p:txBody>
          <a:bodyPr wrap="none" rtlCol="0">
            <a:spAutoFit/>
          </a:bodyPr>
          <a:lstStyle/>
          <a:p>
            <a:r>
              <a:rPr lang="en-US" sz="2400" dirty="0" smtClean="0"/>
              <a:t>2D Transfer Function +</a:t>
            </a:r>
          </a:p>
          <a:p>
            <a:r>
              <a:rPr lang="de-AT" sz="2400" dirty="0" smtClean="0"/>
              <a:t>1D </a:t>
            </a:r>
            <a:r>
              <a:rPr lang="en-US" sz="2400" dirty="0" smtClean="0"/>
              <a:t>Windowing Function</a:t>
            </a:r>
            <a:endParaRPr lang="en-US" sz="2400" dirty="0"/>
          </a:p>
        </p:txBody>
      </p:sp>
      <p:sp>
        <p:nvSpPr>
          <p:cNvPr id="17" name="TextBox 16"/>
          <p:cNvSpPr txBox="1"/>
          <p:nvPr/>
        </p:nvSpPr>
        <p:spPr>
          <a:xfrm>
            <a:off x="3214678" y="3786190"/>
            <a:ext cx="1544012" cy="369332"/>
          </a:xfrm>
          <a:prstGeom prst="rect">
            <a:avLst/>
          </a:prstGeom>
          <a:noFill/>
        </p:spPr>
        <p:txBody>
          <a:bodyPr wrap="none" rtlCol="0">
            <a:spAutoFit/>
          </a:bodyPr>
          <a:lstStyle/>
          <a:p>
            <a:r>
              <a:rPr lang="en-US" dirty="0" smtClean="0"/>
              <a:t>Simplification</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16</a:t>
            </a:fld>
            <a:endParaRPr lang="de-AT"/>
          </a:p>
        </p:txBody>
      </p:sp>
      <p:pic>
        <p:nvPicPr>
          <p:cNvPr id="8" name="Content Placeholder 7" descr="impl_shadow.jpg"/>
          <p:cNvPicPr>
            <a:picLocks noGrp="1" noChangeAspect="1"/>
          </p:cNvPicPr>
          <p:nvPr>
            <p:ph idx="1"/>
          </p:nvPr>
        </p:nvPicPr>
        <p:blipFill>
          <a:blip r:embed="rId3"/>
          <a:stretch>
            <a:fillRect/>
          </a:stretch>
        </p:blipFill>
        <p:spPr>
          <a:xfrm>
            <a:off x="1253041" y="908050"/>
            <a:ext cx="6639506" cy="54737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ults_fused_Fused.jpg"/>
          <p:cNvPicPr>
            <a:picLocks noChangeAspect="1"/>
          </p:cNvPicPr>
          <p:nvPr/>
        </p:nvPicPr>
        <p:blipFill>
          <a:blip r:embed="rId3"/>
          <a:stretch>
            <a:fillRect/>
          </a:stretch>
        </p:blipFill>
        <p:spPr>
          <a:xfrm>
            <a:off x="4721090" y="792008"/>
            <a:ext cx="3780000" cy="3780000"/>
          </a:xfrm>
          <a:prstGeom prst="rect">
            <a:avLst/>
          </a:prstGeom>
        </p:spPr>
      </p:pic>
      <p:pic>
        <p:nvPicPr>
          <p:cNvPr id="11" name="Content Placeholder 10" descr="results_fused_Dual.jpg"/>
          <p:cNvPicPr>
            <a:picLocks noGrp="1" noChangeAspect="1"/>
          </p:cNvPicPr>
          <p:nvPr>
            <p:ph idx="1"/>
          </p:nvPr>
        </p:nvPicPr>
        <p:blipFill>
          <a:blip r:embed="rId4"/>
          <a:stretch>
            <a:fillRect/>
          </a:stretch>
        </p:blipFill>
        <p:spPr>
          <a:xfrm>
            <a:off x="291934" y="792008"/>
            <a:ext cx="3780000" cy="3780000"/>
          </a:xfrm>
        </p:spPr>
      </p:pic>
      <p:sp>
        <p:nvSpPr>
          <p:cNvPr id="2" name="Title 1"/>
          <p:cNvSpPr>
            <a:spLocks noGrp="1"/>
          </p:cNvSpPr>
          <p:nvPr>
            <p:ph type="title"/>
          </p:nvPr>
        </p:nvSpPr>
        <p:spPr/>
        <p:txBody>
          <a:bodyPr/>
          <a:lstStyle/>
          <a:p>
            <a:r>
              <a:rPr lang="en-US" dirty="0" smtClean="0"/>
              <a:t>Results</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17</a:t>
            </a:fld>
            <a:endParaRPr lang="de-AT"/>
          </a:p>
        </p:txBody>
      </p:sp>
      <p:pic>
        <p:nvPicPr>
          <p:cNvPr id="13" name="Picture 12" descr="results_fused_DualHist.jpg"/>
          <p:cNvPicPr>
            <a:picLocks noChangeAspect="1"/>
          </p:cNvPicPr>
          <p:nvPr/>
        </p:nvPicPr>
        <p:blipFill>
          <a:blip r:embed="rId5"/>
          <a:stretch>
            <a:fillRect/>
          </a:stretch>
        </p:blipFill>
        <p:spPr>
          <a:xfrm>
            <a:off x="494336" y="4500570"/>
            <a:ext cx="3220408" cy="2042564"/>
          </a:xfrm>
          <a:prstGeom prst="rect">
            <a:avLst/>
          </a:prstGeom>
        </p:spPr>
      </p:pic>
      <p:pic>
        <p:nvPicPr>
          <p:cNvPr id="14" name="Picture 13" descr="results_fused_FusedHist.jpg"/>
          <p:cNvPicPr>
            <a:picLocks noChangeAspect="1"/>
          </p:cNvPicPr>
          <p:nvPr/>
        </p:nvPicPr>
        <p:blipFill>
          <a:blip r:embed="rId6"/>
          <a:stretch>
            <a:fillRect/>
          </a:stretch>
        </p:blipFill>
        <p:spPr>
          <a:xfrm>
            <a:off x="4938658" y="4500570"/>
            <a:ext cx="3205242" cy="2041200"/>
          </a:xfrm>
          <a:prstGeom prst="rect">
            <a:avLst/>
          </a:prstGeom>
        </p:spPr>
      </p:pic>
      <p:sp>
        <p:nvSpPr>
          <p:cNvPr id="15" name="TextBox 14"/>
          <p:cNvSpPr txBox="1"/>
          <p:nvPr/>
        </p:nvSpPr>
        <p:spPr>
          <a:xfrm>
            <a:off x="142844" y="857232"/>
            <a:ext cx="819455" cy="461665"/>
          </a:xfrm>
          <a:prstGeom prst="rect">
            <a:avLst/>
          </a:prstGeom>
          <a:noFill/>
        </p:spPr>
        <p:txBody>
          <a:bodyPr wrap="none" rtlCol="0">
            <a:spAutoFit/>
          </a:bodyPr>
          <a:lstStyle/>
          <a:p>
            <a:r>
              <a:rPr lang="en-US" sz="2400" dirty="0" smtClean="0"/>
              <a:t>Dual</a:t>
            </a:r>
            <a:endParaRPr lang="en-US" sz="2400" dirty="0"/>
          </a:p>
        </p:txBody>
      </p:sp>
      <p:sp>
        <p:nvSpPr>
          <p:cNvPr id="16" name="TextBox 15"/>
          <p:cNvSpPr txBox="1"/>
          <p:nvPr/>
        </p:nvSpPr>
        <p:spPr>
          <a:xfrm>
            <a:off x="8001024" y="928670"/>
            <a:ext cx="1040670" cy="461665"/>
          </a:xfrm>
          <a:prstGeom prst="rect">
            <a:avLst/>
          </a:prstGeom>
          <a:noFill/>
        </p:spPr>
        <p:txBody>
          <a:bodyPr wrap="none" rtlCol="0">
            <a:spAutoFit/>
          </a:bodyPr>
          <a:lstStyle/>
          <a:p>
            <a:r>
              <a:rPr lang="en-US" sz="2400" dirty="0" smtClean="0"/>
              <a:t>Fused</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71504"/>
          </a:xfrm>
        </p:spPr>
        <p:txBody>
          <a:bodyPr/>
          <a:lstStyle/>
          <a:p>
            <a:r>
              <a:rPr lang="en-US" dirty="0" smtClean="0"/>
              <a:t>Results</a:t>
            </a:r>
            <a:endParaRPr lang="en-US" dirty="0"/>
          </a:p>
        </p:txBody>
      </p:sp>
      <p:sp>
        <p:nvSpPr>
          <p:cNvPr id="14" name="Text Placeholder 13"/>
          <p:cNvSpPr>
            <a:spLocks noGrp="1"/>
          </p:cNvSpPr>
          <p:nvPr>
            <p:ph type="body" idx="1"/>
          </p:nvPr>
        </p:nvSpPr>
        <p:spPr>
          <a:xfrm>
            <a:off x="457200" y="928670"/>
            <a:ext cx="3971924" cy="639762"/>
          </a:xfrm>
        </p:spPr>
        <p:txBody>
          <a:bodyPr/>
          <a:lstStyle/>
          <a:p>
            <a:r>
              <a:rPr lang="en-US" dirty="0" smtClean="0"/>
              <a:t>Without Windowing </a:t>
            </a:r>
            <a:r>
              <a:rPr lang="en-US" dirty="0" err="1" smtClean="0"/>
              <a:t>Func</a:t>
            </a:r>
            <a:r>
              <a:rPr lang="en-US" dirty="0" smtClean="0"/>
              <a:t>.</a:t>
            </a:r>
            <a:endParaRPr lang="en-US" dirty="0"/>
          </a:p>
        </p:txBody>
      </p:sp>
      <p:pic>
        <p:nvPicPr>
          <p:cNvPr id="10" name="Content Placeholder 9" descr="results_brain.jpg"/>
          <p:cNvPicPr>
            <a:picLocks noGrp="1" noChangeAspect="1"/>
          </p:cNvPicPr>
          <p:nvPr>
            <p:ph sz="half" idx="2"/>
          </p:nvPr>
        </p:nvPicPr>
        <p:blipFill>
          <a:blip r:embed="rId3"/>
          <a:stretch>
            <a:fillRect/>
          </a:stretch>
        </p:blipFill>
        <p:spPr>
          <a:xfrm>
            <a:off x="308341" y="1928802"/>
            <a:ext cx="4097678" cy="4197361"/>
          </a:xfrm>
        </p:spPr>
      </p:pic>
      <p:sp>
        <p:nvSpPr>
          <p:cNvPr id="15" name="Text Placeholder 14"/>
          <p:cNvSpPr>
            <a:spLocks noGrp="1"/>
          </p:cNvSpPr>
          <p:nvPr>
            <p:ph type="body" sz="quarter" idx="3"/>
          </p:nvPr>
        </p:nvSpPr>
        <p:spPr>
          <a:xfrm>
            <a:off x="5030819" y="928670"/>
            <a:ext cx="3470271" cy="639762"/>
          </a:xfrm>
        </p:spPr>
        <p:txBody>
          <a:bodyPr/>
          <a:lstStyle/>
          <a:p>
            <a:r>
              <a:rPr lang="en-US" dirty="0" smtClean="0"/>
              <a:t>With Windowing </a:t>
            </a:r>
            <a:r>
              <a:rPr lang="en-US" dirty="0" err="1" smtClean="0"/>
              <a:t>Func</a:t>
            </a:r>
            <a:r>
              <a:rPr lang="en-US" dirty="0" smtClean="0"/>
              <a:t>.</a:t>
            </a:r>
            <a:endParaRPr lang="en-US" dirty="0"/>
          </a:p>
        </p:txBody>
      </p:sp>
      <p:pic>
        <p:nvPicPr>
          <p:cNvPr id="11" name="Content Placeholder 10" descr="results_brainDelta.jpg"/>
          <p:cNvPicPr>
            <a:picLocks noGrp="1" noChangeAspect="1"/>
          </p:cNvPicPr>
          <p:nvPr>
            <p:ph sz="quarter" idx="4"/>
          </p:nvPr>
        </p:nvPicPr>
        <p:blipFill>
          <a:blip r:embed="rId4"/>
          <a:stretch>
            <a:fillRect/>
          </a:stretch>
        </p:blipFill>
        <p:spPr>
          <a:xfrm>
            <a:off x="4738843" y="1928802"/>
            <a:ext cx="4094162" cy="4197361"/>
          </a:xfrm>
        </p:spPr>
      </p:pic>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18</a:t>
            </a:fld>
            <a:endParaRPr lang="de-A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Multimodal </a:t>
            </a:r>
            <a:r>
              <a:rPr lang="en-US" dirty="0" smtClean="0"/>
              <a:t>Visualization</a:t>
            </a:r>
            <a:endParaRPr lang="en-US" dirty="0"/>
          </a:p>
        </p:txBody>
      </p:sp>
      <p:graphicFrame>
        <p:nvGraphicFramePr>
          <p:cNvPr id="8" name="Content Placeholder 7"/>
          <p:cNvGraphicFramePr>
            <a:graphicFrameLocks noGrp="1"/>
          </p:cNvGraphicFramePr>
          <p:nvPr>
            <p:ph sz="half" idx="1"/>
          </p:nvPr>
        </p:nvGraphicFramePr>
        <p:xfrm>
          <a:off x="119063" y="908050"/>
          <a:ext cx="4024309" cy="547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half" idx="2"/>
          </p:nvPr>
        </p:nvSpPr>
        <p:spPr>
          <a:xfrm>
            <a:off x="4000496" y="908050"/>
            <a:ext cx="5026029" cy="5473700"/>
          </a:xfrm>
        </p:spPr>
        <p:txBody>
          <a:bodyPr/>
          <a:lstStyle/>
          <a:p>
            <a:r>
              <a:rPr lang="en-US" dirty="0" smtClean="0"/>
              <a:t>More modalities enhance diagnosis process</a:t>
            </a:r>
          </a:p>
          <a:p>
            <a:r>
              <a:rPr lang="en-US" dirty="0" smtClean="0"/>
              <a:t>Tissues visible in one modality and not in the other</a:t>
            </a:r>
          </a:p>
          <a:p>
            <a:r>
              <a:rPr lang="en-US" dirty="0" smtClean="0"/>
              <a:t>Different combinations:</a:t>
            </a:r>
          </a:p>
          <a:p>
            <a:pPr lvl="1"/>
            <a:r>
              <a:rPr lang="en-US" dirty="0" smtClean="0"/>
              <a:t>anatomical-anatomical</a:t>
            </a:r>
          </a:p>
          <a:p>
            <a:pPr lvl="1"/>
            <a:r>
              <a:rPr lang="en-US" dirty="0" smtClean="0"/>
              <a:t>functional-anatomical</a:t>
            </a:r>
            <a:endParaRPr lang="en-US" dirty="0"/>
          </a:p>
        </p:txBody>
      </p:sp>
      <p:sp>
        <p:nvSpPr>
          <p:cNvPr id="4" name="Footer Placeholder 3"/>
          <p:cNvSpPr>
            <a:spLocks noGrp="1"/>
          </p:cNvSpPr>
          <p:nvPr>
            <p:ph type="ftr" sz="quarter" idx="10"/>
          </p:nvPr>
        </p:nvSpPr>
        <p:spPr/>
        <p:txBody>
          <a:bodyPr/>
          <a:lstStyle/>
          <a:p>
            <a:r>
              <a:rPr lang="de-AT" dirty="0"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1</a:t>
            </a:fld>
            <a:endParaRPr lang="de-A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sults_neck_CT.png"/>
          <p:cNvPicPr>
            <a:picLocks noChangeAspect="1"/>
          </p:cNvPicPr>
          <p:nvPr/>
        </p:nvPicPr>
        <p:blipFill>
          <a:blip r:embed="rId3"/>
          <a:stretch>
            <a:fillRect/>
          </a:stretch>
        </p:blipFill>
        <p:spPr>
          <a:xfrm>
            <a:off x="-1214478" y="1160171"/>
            <a:ext cx="8379811" cy="5483539"/>
          </a:xfrm>
          <a:prstGeom prst="rect">
            <a:avLst/>
          </a:prstGeom>
        </p:spPr>
      </p:pic>
      <p:pic>
        <p:nvPicPr>
          <p:cNvPr id="11" name="Picture 10" descr="results_neck_PET.png"/>
          <p:cNvPicPr>
            <a:picLocks noChangeAspect="1"/>
          </p:cNvPicPr>
          <p:nvPr/>
        </p:nvPicPr>
        <p:blipFill>
          <a:blip r:embed="rId4"/>
          <a:stretch>
            <a:fillRect/>
          </a:stretch>
        </p:blipFill>
        <p:spPr>
          <a:xfrm>
            <a:off x="1857356" y="857232"/>
            <a:ext cx="9362340" cy="6126481"/>
          </a:xfrm>
          <a:prstGeom prst="rect">
            <a:avLst/>
          </a:prstGeom>
        </p:spPr>
      </p:pic>
      <p:sp>
        <p:nvSpPr>
          <p:cNvPr id="2" name="Title 1"/>
          <p:cNvSpPr>
            <a:spLocks noGrp="1"/>
          </p:cNvSpPr>
          <p:nvPr>
            <p:ph type="title"/>
          </p:nvPr>
        </p:nvSpPr>
        <p:spPr/>
        <p:txBody>
          <a:bodyPr/>
          <a:lstStyle/>
          <a:p>
            <a:r>
              <a:rPr lang="en-US" dirty="0" smtClean="0"/>
              <a:t>Results</a:t>
            </a:r>
            <a:endParaRPr lang="en-US" dirty="0"/>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F6A33052-7583-4394-A111-D95FA154B394}" type="slidenum">
              <a:rPr lang="de-AT" smtClean="0"/>
              <a:pPr/>
              <a:t>19</a:t>
            </a:fld>
            <a:endParaRPr lang="de-AT"/>
          </a:p>
        </p:txBody>
      </p:sp>
      <p:pic>
        <p:nvPicPr>
          <p:cNvPr id="9" name="Content Placeholder 8" descr="results_neck_fused.jpg"/>
          <p:cNvPicPr>
            <a:picLocks noGrp="1" noChangeAspect="1"/>
          </p:cNvPicPr>
          <p:nvPr>
            <p:ph idx="1"/>
          </p:nvPr>
        </p:nvPicPr>
        <p:blipFill>
          <a:blip r:embed="rId5"/>
          <a:stretch>
            <a:fillRect/>
          </a:stretch>
        </p:blipFill>
        <p:spPr>
          <a:xfrm>
            <a:off x="857224" y="857232"/>
            <a:ext cx="6772942" cy="5473700"/>
          </a:xfrm>
        </p:spPr>
      </p:pic>
      <p:sp>
        <p:nvSpPr>
          <p:cNvPr id="12" name="TextBox 11"/>
          <p:cNvSpPr txBox="1"/>
          <p:nvPr/>
        </p:nvSpPr>
        <p:spPr>
          <a:xfrm>
            <a:off x="357158" y="1500174"/>
            <a:ext cx="663964" cy="523220"/>
          </a:xfrm>
          <a:prstGeom prst="rect">
            <a:avLst/>
          </a:prstGeom>
          <a:noFill/>
        </p:spPr>
        <p:txBody>
          <a:bodyPr wrap="none" rtlCol="0">
            <a:spAutoFit/>
          </a:bodyPr>
          <a:lstStyle/>
          <a:p>
            <a:r>
              <a:rPr lang="de-AT" sz="2800" dirty="0" smtClean="0"/>
              <a:t>CT</a:t>
            </a:r>
            <a:endParaRPr lang="en-US" sz="2800" dirty="0"/>
          </a:p>
        </p:txBody>
      </p:sp>
      <p:sp>
        <p:nvSpPr>
          <p:cNvPr id="13" name="TextBox 12"/>
          <p:cNvSpPr txBox="1"/>
          <p:nvPr/>
        </p:nvSpPr>
        <p:spPr>
          <a:xfrm>
            <a:off x="8072462" y="1500174"/>
            <a:ext cx="881973" cy="523220"/>
          </a:xfrm>
          <a:prstGeom prst="rect">
            <a:avLst/>
          </a:prstGeom>
          <a:noFill/>
        </p:spPr>
        <p:txBody>
          <a:bodyPr wrap="none" rtlCol="0">
            <a:spAutoFit/>
          </a:bodyPr>
          <a:lstStyle/>
          <a:p>
            <a:r>
              <a:rPr lang="de-AT" sz="2800" dirty="0" smtClean="0"/>
              <a:t>PET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15892E-6 L -0.18368 -0.00856 " pathEditMode="relative" rAng="0" ptsTypes="AA">
                                      <p:cBhvr>
                                        <p:cTn id="6" dur="2000" fill="hold"/>
                                        <p:tgtEl>
                                          <p:spTgt spid="11"/>
                                        </p:tgtEl>
                                        <p:attrNameLst>
                                          <p:attrName>ppt_x</p:attrName>
                                          <p:attrName>ppt_y</p:attrName>
                                        </p:attrNameLst>
                                      </p:cBhvr>
                                      <p:rCtr x="-92" y="-4"/>
                                    </p:animMotion>
                                  </p:childTnLst>
                                </p:cTn>
                              </p:par>
                              <p:par>
                                <p:cTn id="7" presetID="63" presetClass="path" presetSubtype="0" accel="50000" decel="50000" fill="hold" nodeType="withEffect">
                                  <p:stCondLst>
                                    <p:cond delay="0"/>
                                  </p:stCondLst>
                                  <p:childTnLst>
                                    <p:animMotion origin="layout" path="M 2.77778E-6 3.37034E-6 L 0.20607 -0.00602 " pathEditMode="relative" rAng="0" ptsTypes="AA">
                                      <p:cBhvr>
                                        <p:cTn id="8" dur="2000" fill="hold"/>
                                        <p:tgtEl>
                                          <p:spTgt spid="10"/>
                                        </p:tgtEl>
                                        <p:attrNameLst>
                                          <p:attrName>ppt_x</p:attrName>
                                          <p:attrName>ppt_y</p:attrName>
                                        </p:attrNameLst>
                                      </p:cBhvr>
                                      <p:rCtr x="103" y="-3"/>
                                    </p:animMotion>
                                  </p:childTnLst>
                                </p:cTn>
                              </p:par>
                              <p:par>
                                <p:cTn id="9" presetID="10" presetClass="exit" presetSubtype="0" fill="hold" nodeType="withEffect">
                                  <p:stCondLst>
                                    <p:cond delay="0"/>
                                  </p:stCondLst>
                                  <p:childTnLst>
                                    <p:animEffect transition="out" filter="fade">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par>
                                <p:cTn id="15" presetID="10"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xit" presetSubtype="0" fill="hold" grpId="0"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results_dorie.jpg"/>
          <p:cNvPicPr>
            <a:picLocks noGrp="1" noChangeAspect="1"/>
          </p:cNvPicPr>
          <p:nvPr>
            <p:ph idx="1"/>
          </p:nvPr>
        </p:nvPicPr>
        <p:blipFill>
          <a:blip r:embed="rId3"/>
          <a:stretch>
            <a:fillRect/>
          </a:stretch>
        </p:blipFill>
        <p:spPr>
          <a:xfrm>
            <a:off x="1064874" y="908050"/>
            <a:ext cx="7015840" cy="5473700"/>
          </a:xfrm>
        </p:spPr>
      </p:pic>
      <p:sp>
        <p:nvSpPr>
          <p:cNvPr id="2" name="Title 1"/>
          <p:cNvSpPr>
            <a:spLocks noGrp="1"/>
          </p:cNvSpPr>
          <p:nvPr>
            <p:ph type="title"/>
          </p:nvPr>
        </p:nvSpPr>
        <p:spPr/>
        <p:txBody>
          <a:bodyPr/>
          <a:lstStyle/>
          <a:p>
            <a:r>
              <a:rPr lang="en-US" dirty="0" smtClean="0"/>
              <a:t>Results</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20</a:t>
            </a:fld>
            <a:endParaRPr lang="de-AT"/>
          </a:p>
        </p:txBody>
      </p:sp>
      <p:sp>
        <p:nvSpPr>
          <p:cNvPr id="7" name="TextBox 6"/>
          <p:cNvSpPr txBox="1"/>
          <p:nvPr/>
        </p:nvSpPr>
        <p:spPr>
          <a:xfrm>
            <a:off x="357158" y="1000108"/>
            <a:ext cx="1725088" cy="523220"/>
          </a:xfrm>
          <a:prstGeom prst="rect">
            <a:avLst/>
          </a:prstGeom>
          <a:noFill/>
        </p:spPr>
        <p:txBody>
          <a:bodyPr wrap="none" rtlCol="0">
            <a:spAutoFit/>
          </a:bodyPr>
          <a:lstStyle/>
          <a:p>
            <a:r>
              <a:rPr lang="de-AT" sz="2800" dirty="0" smtClean="0"/>
              <a:t>CT + MRI</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Conclusion</a:t>
            </a:r>
            <a:endParaRPr lang="en-US" dirty="0"/>
          </a:p>
        </p:txBody>
      </p:sp>
      <p:sp>
        <p:nvSpPr>
          <p:cNvPr id="3" name="Inhaltsplatzhalter 2"/>
          <p:cNvSpPr>
            <a:spLocks noGrp="1"/>
          </p:cNvSpPr>
          <p:nvPr>
            <p:ph idx="1"/>
          </p:nvPr>
        </p:nvSpPr>
        <p:spPr/>
        <p:txBody>
          <a:bodyPr/>
          <a:lstStyle/>
          <a:p>
            <a:r>
              <a:rPr lang="en-US" dirty="0" smtClean="0"/>
              <a:t>New transfer function space for multimodal visualization based on information content</a:t>
            </a:r>
          </a:p>
          <a:p>
            <a:r>
              <a:rPr lang="en-US" dirty="0" smtClean="0"/>
              <a:t>Fused transfer function space is more intuitive compared to dual histogram</a:t>
            </a:r>
          </a:p>
          <a:p>
            <a:r>
              <a:rPr lang="en-US" dirty="0" smtClean="0"/>
              <a:t>Similarity to individual transfer function spaces</a:t>
            </a:r>
          </a:p>
          <a:p>
            <a:r>
              <a:rPr lang="en-US" dirty="0" smtClean="0"/>
              <a:t>Additional mutual information for better separation of different tissues</a:t>
            </a:r>
          </a:p>
          <a:p>
            <a:r>
              <a:rPr lang="en-US" dirty="0" smtClean="0"/>
              <a:t>AGFA applied for a patent</a:t>
            </a:r>
          </a:p>
          <a:p>
            <a:r>
              <a:rPr lang="en-US" dirty="0" smtClean="0"/>
              <a:t>More user studies has to be done with radiologists</a:t>
            </a:r>
            <a:endParaRPr lang="en-US" dirty="0"/>
          </a:p>
        </p:txBody>
      </p:sp>
      <p:sp>
        <p:nvSpPr>
          <p:cNvPr id="4" name="Fußzeilenplatzhalter 3"/>
          <p:cNvSpPr>
            <a:spLocks noGrp="1"/>
          </p:cNvSpPr>
          <p:nvPr>
            <p:ph type="ftr" sz="quarter" idx="10"/>
          </p:nvPr>
        </p:nvSpPr>
        <p:spPr/>
        <p:txBody>
          <a:bodyPr/>
          <a:lstStyle/>
          <a:p>
            <a:r>
              <a:rPr lang="de-AT" smtClean="0"/>
              <a:t>Martin Haidacher</a:t>
            </a:r>
            <a:endParaRPr lang="de-AT" dirty="0"/>
          </a:p>
        </p:txBody>
      </p:sp>
      <p:sp>
        <p:nvSpPr>
          <p:cNvPr id="5" name="Foliennummernplatzhalter 4"/>
          <p:cNvSpPr>
            <a:spLocks noGrp="1"/>
          </p:cNvSpPr>
          <p:nvPr>
            <p:ph type="sldNum" sz="quarter" idx="11"/>
          </p:nvPr>
        </p:nvSpPr>
        <p:spPr/>
        <p:txBody>
          <a:bodyPr/>
          <a:lstStyle/>
          <a:p>
            <a:fld id="{3E607BD0-FE75-4A5A-92C2-299126C9456D}" type="slidenum">
              <a:rPr lang="de-AT" smtClean="0"/>
              <a:pPr/>
              <a:t>21</a:t>
            </a:fld>
            <a:endParaRPr lang="de-A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ults_fused_Fused.jpg"/>
          <p:cNvPicPr>
            <a:picLocks noChangeAspect="1"/>
          </p:cNvPicPr>
          <p:nvPr/>
        </p:nvPicPr>
        <p:blipFill>
          <a:blip r:embed="rId3">
            <a:lum bright="29000" contrast="6000"/>
          </a:blip>
          <a:stretch>
            <a:fillRect/>
          </a:stretch>
        </p:blipFill>
        <p:spPr>
          <a:xfrm>
            <a:off x="1143000" y="0"/>
            <a:ext cx="6858000" cy="6858000"/>
          </a:xfrm>
          <a:prstGeom prst="rect">
            <a:avLst/>
          </a:prstGeom>
        </p:spPr>
      </p:pic>
      <p:sp>
        <p:nvSpPr>
          <p:cNvPr id="6" name="Title 5"/>
          <p:cNvSpPr>
            <a:spLocks noGrp="1"/>
          </p:cNvSpPr>
          <p:nvPr>
            <p:ph type="ctrTitle"/>
          </p:nvPr>
        </p:nvSpPr>
        <p:spPr/>
        <p:txBody>
          <a:bodyPr/>
          <a:lstStyle/>
          <a:p>
            <a:r>
              <a:rPr lang="en-US" dirty="0" smtClean="0"/>
              <a:t>The End</a:t>
            </a:r>
            <a:endParaRPr lang="en-US" dirty="0"/>
          </a:p>
        </p:txBody>
      </p:sp>
      <p:sp>
        <p:nvSpPr>
          <p:cNvPr id="7" name="Subtitle 6"/>
          <p:cNvSpPr>
            <a:spLocks noGrp="1"/>
          </p:cNvSpPr>
          <p:nvPr>
            <p:ph type="subTitle" idx="1"/>
          </p:nvPr>
        </p:nvSpPr>
        <p:spPr/>
        <p:txBody>
          <a:bodyPr/>
          <a:lstStyle/>
          <a:p>
            <a:r>
              <a:rPr lang="en-US" dirty="0" smtClean="0"/>
              <a:t>Thank you for your attention!</a:t>
            </a:r>
            <a:endParaRPr lang="en-US" dirty="0"/>
          </a:p>
        </p:txBody>
      </p:sp>
      <p:sp>
        <p:nvSpPr>
          <p:cNvPr id="4" name="Footer Placeholder 3"/>
          <p:cNvSpPr>
            <a:spLocks noGrp="1"/>
          </p:cNvSpPr>
          <p:nvPr>
            <p:ph type="ftr" sz="quarter" idx="4294967295"/>
          </p:nvPr>
        </p:nvSpPr>
        <p:spPr>
          <a:xfrm>
            <a:off x="0" y="6511925"/>
            <a:ext cx="3760788" cy="301625"/>
          </a:xfrm>
        </p:spPr>
        <p:txBody>
          <a:bodyPr/>
          <a:lstStyle/>
          <a:p>
            <a:r>
              <a:rPr lang="de-AT" dirty="0" smtClean="0"/>
              <a:t>Martin Haidacher</a:t>
            </a:r>
            <a:endParaRPr lang="de-A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Multimodal Visualization: Issues</a:t>
            </a:r>
            <a:endParaRPr lang="en-US" dirty="0"/>
          </a:p>
        </p:txBody>
      </p:sp>
      <p:sp>
        <p:nvSpPr>
          <p:cNvPr id="7" name="Content Placeholder 6"/>
          <p:cNvSpPr>
            <a:spLocks noGrp="1"/>
          </p:cNvSpPr>
          <p:nvPr>
            <p:ph idx="1"/>
          </p:nvPr>
        </p:nvSpPr>
        <p:spPr/>
        <p:txBody>
          <a:bodyPr/>
          <a:lstStyle/>
          <a:p>
            <a:r>
              <a:rPr lang="en-US" dirty="0" smtClean="0"/>
              <a:t>2D </a:t>
            </a:r>
          </a:p>
          <a:p>
            <a:pPr lvl="1"/>
            <a:r>
              <a:rPr lang="en-US" dirty="0" smtClean="0"/>
              <a:t>Side-by-side view:</a:t>
            </a:r>
          </a:p>
          <a:p>
            <a:pPr lvl="1"/>
            <a:endParaRPr lang="en-US" dirty="0" smtClean="0"/>
          </a:p>
          <a:p>
            <a:pPr lvl="1"/>
            <a:endParaRPr lang="de-AT" dirty="0" smtClean="0"/>
          </a:p>
          <a:p>
            <a:pPr lvl="1"/>
            <a:endParaRPr lang="de-AT" dirty="0" smtClean="0"/>
          </a:p>
          <a:p>
            <a:pPr lvl="1"/>
            <a:endParaRPr lang="de-AT" dirty="0" smtClean="0"/>
          </a:p>
          <a:p>
            <a:pPr lvl="1"/>
            <a:endParaRPr lang="de-AT" dirty="0" smtClean="0"/>
          </a:p>
          <a:p>
            <a:pPr lvl="1"/>
            <a:endParaRPr lang="de-AT" dirty="0" smtClean="0"/>
          </a:p>
          <a:p>
            <a:pPr lvl="1"/>
            <a:r>
              <a:rPr lang="en-US" dirty="0" smtClean="0"/>
              <a:t>Mental blending of images</a:t>
            </a:r>
          </a:p>
          <a:p>
            <a:pPr lvl="2"/>
            <a:r>
              <a:rPr lang="en-US" dirty="0" smtClean="0"/>
              <a:t>Needs</a:t>
            </a:r>
            <a:r>
              <a:rPr lang="de-AT" dirty="0" smtClean="0"/>
              <a:t> </a:t>
            </a:r>
            <a:r>
              <a:rPr lang="en-US" dirty="0" smtClean="0"/>
              <a:t>experience</a:t>
            </a:r>
          </a:p>
          <a:p>
            <a:endParaRPr lang="en-US" dirty="0"/>
          </a:p>
          <a:p>
            <a:endParaRPr lang="en-US" dirty="0" smtClean="0"/>
          </a:p>
          <a:p>
            <a:endParaRPr lang="en-US" dirty="0"/>
          </a:p>
          <a:p>
            <a:endParaRPr lang="en-US" dirty="0" smtClean="0"/>
          </a:p>
          <a:p>
            <a:endParaRPr lang="en-US" dirty="0" smtClean="0"/>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B2AD7A60-836B-4024-83F7-EBB4CF540351}" type="slidenum">
              <a:rPr lang="de-AT" smtClean="0"/>
              <a:pPr/>
              <a:t>2</a:t>
            </a:fld>
            <a:endParaRPr lang="de-AT"/>
          </a:p>
        </p:txBody>
      </p:sp>
      <p:pic>
        <p:nvPicPr>
          <p:cNvPr id="8" name="Picture 7" descr="results_SliceCT.png"/>
          <p:cNvPicPr>
            <a:picLocks noChangeAspect="1"/>
          </p:cNvPicPr>
          <p:nvPr/>
        </p:nvPicPr>
        <p:blipFill>
          <a:blip r:embed="rId3"/>
          <a:stretch>
            <a:fillRect/>
          </a:stretch>
        </p:blipFill>
        <p:spPr>
          <a:xfrm>
            <a:off x="1650224" y="2112086"/>
            <a:ext cx="2619142" cy="3012014"/>
          </a:xfrm>
          <a:prstGeom prst="rect">
            <a:avLst/>
          </a:prstGeom>
        </p:spPr>
      </p:pic>
      <p:pic>
        <p:nvPicPr>
          <p:cNvPr id="9" name="Picture 8" descr="results_SliceMRI.png"/>
          <p:cNvPicPr>
            <a:picLocks noChangeAspect="1"/>
          </p:cNvPicPr>
          <p:nvPr/>
        </p:nvPicPr>
        <p:blipFill>
          <a:blip r:embed="rId4"/>
          <a:stretch>
            <a:fillRect/>
          </a:stretch>
        </p:blipFill>
        <p:spPr>
          <a:xfrm>
            <a:off x="4579182" y="2112084"/>
            <a:ext cx="2636024" cy="3031428"/>
          </a:xfrm>
          <a:prstGeom prst="rect">
            <a:avLst/>
          </a:prstGeom>
        </p:spPr>
      </p:pic>
      <p:sp>
        <p:nvSpPr>
          <p:cNvPr id="10" name="TextBox 9"/>
          <p:cNvSpPr txBox="1"/>
          <p:nvPr/>
        </p:nvSpPr>
        <p:spPr>
          <a:xfrm>
            <a:off x="833693" y="2643182"/>
            <a:ext cx="595035" cy="461665"/>
          </a:xfrm>
          <a:prstGeom prst="rect">
            <a:avLst/>
          </a:prstGeom>
          <a:noFill/>
        </p:spPr>
        <p:txBody>
          <a:bodyPr wrap="none" rtlCol="0">
            <a:spAutoFit/>
          </a:bodyPr>
          <a:lstStyle/>
          <a:p>
            <a:r>
              <a:rPr lang="de-AT" sz="2400" dirty="0" smtClean="0"/>
              <a:t>CT</a:t>
            </a:r>
            <a:endParaRPr lang="en-US" sz="2400" dirty="0"/>
          </a:p>
        </p:txBody>
      </p:sp>
      <p:sp>
        <p:nvSpPr>
          <p:cNvPr id="11" name="TextBox 10"/>
          <p:cNvSpPr txBox="1"/>
          <p:nvPr/>
        </p:nvSpPr>
        <p:spPr>
          <a:xfrm>
            <a:off x="7334551" y="2643182"/>
            <a:ext cx="748923" cy="461665"/>
          </a:xfrm>
          <a:prstGeom prst="rect">
            <a:avLst/>
          </a:prstGeom>
          <a:noFill/>
        </p:spPr>
        <p:txBody>
          <a:bodyPr wrap="none" rtlCol="0">
            <a:spAutoFit/>
          </a:bodyPr>
          <a:lstStyle/>
          <a:p>
            <a:r>
              <a:rPr lang="de-AT" sz="2400" dirty="0" smtClean="0"/>
              <a:t>MRI</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Multimodal Visualization: Issues</a:t>
            </a:r>
            <a:endParaRPr lang="en-US" dirty="0"/>
          </a:p>
        </p:txBody>
      </p:sp>
      <p:sp>
        <p:nvSpPr>
          <p:cNvPr id="3" name="Content Placeholder 2"/>
          <p:cNvSpPr>
            <a:spLocks noGrp="1"/>
          </p:cNvSpPr>
          <p:nvPr>
            <p:ph idx="1"/>
          </p:nvPr>
        </p:nvSpPr>
        <p:spPr/>
        <p:txBody>
          <a:bodyPr/>
          <a:lstStyle/>
          <a:p>
            <a:r>
              <a:rPr lang="en-US" dirty="0" smtClean="0"/>
              <a:t>3D</a:t>
            </a:r>
          </a:p>
          <a:p>
            <a:pPr lvl="1"/>
            <a:r>
              <a:rPr lang="en-US" dirty="0" smtClean="0"/>
              <a:t>Side-by-side view:</a:t>
            </a:r>
          </a:p>
          <a:p>
            <a:pPr lvl="1"/>
            <a:endParaRPr lang="de-AT" dirty="0" smtClean="0"/>
          </a:p>
          <a:p>
            <a:pPr lvl="1"/>
            <a:endParaRPr lang="de-AT" dirty="0" smtClean="0"/>
          </a:p>
          <a:p>
            <a:pPr lvl="1"/>
            <a:endParaRPr lang="de-AT" dirty="0" smtClean="0"/>
          </a:p>
          <a:p>
            <a:pPr lvl="1"/>
            <a:endParaRPr lang="de-AT" dirty="0" smtClean="0"/>
          </a:p>
          <a:p>
            <a:pPr lvl="1"/>
            <a:endParaRPr lang="de-AT" dirty="0" smtClean="0"/>
          </a:p>
          <a:p>
            <a:pPr lvl="1"/>
            <a:endParaRPr lang="de-AT" dirty="0" smtClean="0"/>
          </a:p>
          <a:p>
            <a:pPr lvl="1"/>
            <a:r>
              <a:rPr lang="en-US" dirty="0" smtClean="0"/>
              <a:t>Mental blending is not practicable</a:t>
            </a:r>
          </a:p>
          <a:p>
            <a:pPr lvl="1"/>
            <a:r>
              <a:rPr lang="en-US" dirty="0" smtClean="0"/>
              <a:t>Fusion of both volumes</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3</a:t>
            </a:fld>
            <a:endParaRPr lang="de-AT"/>
          </a:p>
        </p:txBody>
      </p:sp>
      <p:pic>
        <p:nvPicPr>
          <p:cNvPr id="6" name="Picture 5" descr="results_fused_CT.jpg"/>
          <p:cNvPicPr>
            <a:picLocks noChangeAspect="1"/>
          </p:cNvPicPr>
          <p:nvPr/>
        </p:nvPicPr>
        <p:blipFill>
          <a:blip r:embed="rId3"/>
          <a:stretch>
            <a:fillRect/>
          </a:stretch>
        </p:blipFill>
        <p:spPr>
          <a:xfrm>
            <a:off x="928662" y="2071678"/>
            <a:ext cx="3214686" cy="3214686"/>
          </a:xfrm>
          <a:prstGeom prst="rect">
            <a:avLst/>
          </a:prstGeom>
        </p:spPr>
      </p:pic>
      <p:pic>
        <p:nvPicPr>
          <p:cNvPr id="7" name="Picture 6" descr="results_fused_MRI.jpg"/>
          <p:cNvPicPr>
            <a:picLocks noChangeAspect="1"/>
          </p:cNvPicPr>
          <p:nvPr/>
        </p:nvPicPr>
        <p:blipFill>
          <a:blip r:embed="rId4"/>
          <a:stretch>
            <a:fillRect/>
          </a:stretch>
        </p:blipFill>
        <p:spPr>
          <a:xfrm>
            <a:off x="4500472" y="2071588"/>
            <a:ext cx="3214800" cy="3214800"/>
          </a:xfrm>
          <a:prstGeom prst="rect">
            <a:avLst/>
          </a:prstGeom>
        </p:spPr>
      </p:pic>
      <p:sp>
        <p:nvSpPr>
          <p:cNvPr id="8" name="TextBox 7"/>
          <p:cNvSpPr txBox="1"/>
          <p:nvPr/>
        </p:nvSpPr>
        <p:spPr>
          <a:xfrm>
            <a:off x="428596" y="2643182"/>
            <a:ext cx="595035" cy="461665"/>
          </a:xfrm>
          <a:prstGeom prst="rect">
            <a:avLst/>
          </a:prstGeom>
          <a:noFill/>
        </p:spPr>
        <p:txBody>
          <a:bodyPr wrap="none" rtlCol="0">
            <a:spAutoFit/>
          </a:bodyPr>
          <a:lstStyle/>
          <a:p>
            <a:r>
              <a:rPr lang="de-AT" sz="2400" dirty="0" smtClean="0"/>
              <a:t>CT</a:t>
            </a:r>
            <a:endParaRPr lang="en-US" sz="2400" dirty="0"/>
          </a:p>
        </p:txBody>
      </p:sp>
      <p:sp>
        <p:nvSpPr>
          <p:cNvPr id="9" name="TextBox 8"/>
          <p:cNvSpPr txBox="1"/>
          <p:nvPr/>
        </p:nvSpPr>
        <p:spPr>
          <a:xfrm>
            <a:off x="7680729" y="2643182"/>
            <a:ext cx="748923" cy="461665"/>
          </a:xfrm>
          <a:prstGeom prst="rect">
            <a:avLst/>
          </a:prstGeom>
          <a:noFill/>
        </p:spPr>
        <p:txBody>
          <a:bodyPr wrap="none" rtlCol="0">
            <a:spAutoFit/>
          </a:bodyPr>
          <a:lstStyle/>
          <a:p>
            <a:r>
              <a:rPr lang="de-AT" sz="2400" dirty="0" smtClean="0"/>
              <a:t>MRI</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Goal of our Approach</a:t>
            </a:r>
            <a:endParaRPr lang="en-US" dirty="0"/>
          </a:p>
        </p:txBody>
      </p:sp>
      <p:sp>
        <p:nvSpPr>
          <p:cNvPr id="8" name="Content Placeholder 7"/>
          <p:cNvSpPr>
            <a:spLocks noGrp="1"/>
          </p:cNvSpPr>
          <p:nvPr>
            <p:ph idx="1"/>
          </p:nvPr>
        </p:nvSpPr>
        <p:spPr>
          <a:xfrm>
            <a:off x="119063" y="857232"/>
            <a:ext cx="8907462" cy="5524518"/>
          </a:xfrm>
        </p:spPr>
        <p:txBody>
          <a:bodyPr/>
          <a:lstStyle/>
          <a:p>
            <a:r>
              <a:rPr lang="en-US" dirty="0" smtClean="0"/>
              <a:t>Fusion which lose as less information as possible</a:t>
            </a:r>
          </a:p>
          <a:p>
            <a:r>
              <a:rPr lang="en-US" dirty="0" smtClean="0"/>
              <a:t>Good separation of different tissues</a:t>
            </a:r>
            <a:endParaRPr lang="en-US" dirty="0"/>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F6A33052-7583-4394-A111-D95FA154B394}" type="slidenum">
              <a:rPr lang="de-AT" smtClean="0"/>
              <a:pPr/>
              <a:t>4</a:t>
            </a:fld>
            <a:endParaRPr lang="de-AT"/>
          </a:p>
        </p:txBody>
      </p:sp>
      <p:pic>
        <p:nvPicPr>
          <p:cNvPr id="12" name="Picture 11" descr="results_fused_CT.jpg"/>
          <p:cNvPicPr>
            <a:picLocks noChangeAspect="1"/>
          </p:cNvPicPr>
          <p:nvPr/>
        </p:nvPicPr>
        <p:blipFill>
          <a:blip r:embed="rId3"/>
          <a:stretch>
            <a:fillRect/>
          </a:stretch>
        </p:blipFill>
        <p:spPr>
          <a:xfrm>
            <a:off x="285720" y="2428868"/>
            <a:ext cx="4071966" cy="4071966"/>
          </a:xfrm>
          <a:prstGeom prst="rect">
            <a:avLst/>
          </a:prstGeom>
        </p:spPr>
      </p:pic>
      <p:pic>
        <p:nvPicPr>
          <p:cNvPr id="13" name="Picture 12" descr="results_fused_MRI.jpg"/>
          <p:cNvPicPr>
            <a:picLocks noChangeAspect="1"/>
          </p:cNvPicPr>
          <p:nvPr/>
        </p:nvPicPr>
        <p:blipFill>
          <a:blip r:embed="rId4"/>
          <a:stretch>
            <a:fillRect/>
          </a:stretch>
        </p:blipFill>
        <p:spPr>
          <a:xfrm>
            <a:off x="4643804" y="2430000"/>
            <a:ext cx="4071600" cy="4071600"/>
          </a:xfrm>
          <a:prstGeom prst="rect">
            <a:avLst/>
          </a:prstGeom>
        </p:spPr>
      </p:pic>
      <p:pic>
        <p:nvPicPr>
          <p:cNvPr id="14" name="Picture 13" descr="results_fused_Fused.jpg"/>
          <p:cNvPicPr>
            <a:picLocks noChangeAspect="1"/>
          </p:cNvPicPr>
          <p:nvPr/>
        </p:nvPicPr>
        <p:blipFill>
          <a:blip r:embed="rId5"/>
          <a:stretch>
            <a:fillRect/>
          </a:stretch>
        </p:blipFill>
        <p:spPr>
          <a:xfrm>
            <a:off x="2500298" y="2430000"/>
            <a:ext cx="4071600" cy="40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1372 -4.20773E-6 L 0.23628 -4.20773E-6 " pathEditMode="relative" rAng="0" ptsTypes="AA">
                                      <p:cBhvr>
                                        <p:cTn id="6" dur="1000" fill="hold"/>
                                        <p:tgtEl>
                                          <p:spTgt spid="12"/>
                                        </p:tgtEl>
                                        <p:attrNameLst>
                                          <p:attrName>ppt_x</p:attrName>
                                          <p:attrName>ppt_y</p:attrName>
                                        </p:attrNameLst>
                                      </p:cBhvr>
                                      <p:rCtr x="125" y="0"/>
                                    </p:animMotion>
                                  </p:childTnLst>
                                </p:cTn>
                              </p:par>
                              <p:par>
                                <p:cTn id="7" presetID="35" presetClass="path" presetSubtype="0" accel="50000" decel="50000" fill="hold" nodeType="withEffect">
                                  <p:stCondLst>
                                    <p:cond delay="0"/>
                                  </p:stCondLst>
                                  <p:childTnLst>
                                    <p:animMotion origin="layout" path="M 0.0059 4.47143E-6 L -0.2441 4.47143E-6 " pathEditMode="relative" rAng="0" ptsTypes="AA">
                                      <p:cBhvr>
                                        <p:cTn id="8" dur="1000" fill="hold"/>
                                        <p:tgtEl>
                                          <p:spTgt spid="13"/>
                                        </p:tgtEl>
                                        <p:attrNameLst>
                                          <p:attrName>ppt_x</p:attrName>
                                          <p:attrName>ppt_y</p:attrName>
                                        </p:attrNameLst>
                                      </p:cBhvr>
                                      <p:rCtr x="-125" y="0"/>
                                    </p:animMotion>
                                  </p:childTnLst>
                                </p:cTn>
                              </p:par>
                              <p:par>
                                <p:cTn id="9" presetID="10" presetClass="exit" presetSubtype="0" fill="hold" nodeType="withEffect">
                                  <p:stCondLst>
                                    <p:cond delay="0"/>
                                  </p:stCondLst>
                                  <p:childTnLst>
                                    <p:animEffect transition="out" filter="fade">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00"/>
                                        <p:tgtEl>
                                          <p:spTgt spid="13"/>
                                        </p:tgtEl>
                                      </p:cBhvr>
                                    </p:animEffect>
                                    <p:set>
                                      <p:cBhvr>
                                        <p:cTn id="14" dur="1" fill="hold">
                                          <p:stCondLst>
                                            <p:cond delay="999"/>
                                          </p:stCondLst>
                                        </p:cTn>
                                        <p:tgtEl>
                                          <p:spTgt spid="13"/>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in Volume Visualization</a:t>
            </a:r>
            <a:endParaRPr lang="en-US" dirty="0"/>
          </a:p>
        </p:txBody>
      </p:sp>
      <p:sp>
        <p:nvSpPr>
          <p:cNvPr id="7" name="Content Placeholder 6"/>
          <p:cNvSpPr>
            <a:spLocks noGrp="1"/>
          </p:cNvSpPr>
          <p:nvPr>
            <p:ph idx="1"/>
          </p:nvPr>
        </p:nvSpPr>
        <p:spPr>
          <a:xfrm>
            <a:off x="119062" y="857232"/>
            <a:ext cx="8953531" cy="5524518"/>
          </a:xfrm>
        </p:spPr>
        <p:txBody>
          <a:bodyPr/>
          <a:lstStyle/>
          <a:p>
            <a:r>
              <a:rPr lang="en-US" dirty="0" smtClean="0"/>
              <a:t>Information theory of Shannon:</a:t>
            </a:r>
          </a:p>
          <a:p>
            <a:pPr lvl="1"/>
            <a:r>
              <a:rPr lang="en-US" dirty="0" smtClean="0"/>
              <a:t>More frequent signals → less information</a:t>
            </a:r>
          </a:p>
          <a:p>
            <a:pPr lvl="1"/>
            <a:r>
              <a:rPr lang="en-US" dirty="0" smtClean="0"/>
              <a:t>Less frequent signals → more information</a:t>
            </a:r>
          </a:p>
          <a:p>
            <a:r>
              <a:rPr lang="en-US" dirty="0" smtClean="0"/>
              <a:t>Information in volume visualization</a:t>
            </a:r>
          </a:p>
          <a:p>
            <a:pPr lvl="1"/>
            <a:r>
              <a:rPr lang="en-US" dirty="0" smtClean="0"/>
              <a:t>More frequent intensities → less information</a:t>
            </a:r>
          </a:p>
          <a:p>
            <a:pPr lvl="2"/>
            <a:r>
              <a:rPr lang="en-US" dirty="0" smtClean="0"/>
              <a:t>Large constant regions, e.g. air</a:t>
            </a:r>
          </a:p>
          <a:p>
            <a:pPr lvl="1"/>
            <a:r>
              <a:rPr lang="en-US" dirty="0" smtClean="0"/>
              <a:t>Less frequent intensities → more information</a:t>
            </a:r>
          </a:p>
          <a:p>
            <a:pPr lvl="2"/>
            <a:r>
              <a:rPr lang="en-US" dirty="0" smtClean="0"/>
              <a:t>Small features, e.g. transitions between tissues</a:t>
            </a:r>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B2AD7A60-836B-4024-83F7-EBB4CF540351}" type="slidenum">
              <a:rPr lang="de-AT" smtClean="0"/>
              <a:pPr/>
              <a:t>5</a:t>
            </a:fld>
            <a:endParaRPr lang="de-A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10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10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1000"/>
                                        <p:tgtEl>
                                          <p:spTgt spid="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in Volume Visualization</a:t>
            </a:r>
            <a:endParaRPr lang="en-US" dirty="0"/>
          </a:p>
        </p:txBody>
      </p:sp>
      <p:sp>
        <p:nvSpPr>
          <p:cNvPr id="3" name="Content Placeholder 2"/>
          <p:cNvSpPr>
            <a:spLocks noGrp="1"/>
          </p:cNvSpPr>
          <p:nvPr>
            <p:ph idx="1"/>
          </p:nvPr>
        </p:nvSpPr>
        <p:spPr>
          <a:xfrm>
            <a:off x="119063" y="908050"/>
            <a:ext cx="8907462" cy="2449512"/>
          </a:xfrm>
        </p:spPr>
        <p:txBody>
          <a:bodyPr/>
          <a:lstStyle/>
          <a:p>
            <a:r>
              <a:rPr lang="en-US" dirty="0" smtClean="0"/>
              <a:t>Information content: probabilities of intensities are estimated</a:t>
            </a:r>
          </a:p>
          <a:p>
            <a:r>
              <a:rPr lang="en-US" dirty="0" smtClean="0"/>
              <a:t>Single histogram: probabilities of one data set</a:t>
            </a:r>
          </a:p>
          <a:p>
            <a:pPr lvl="0"/>
            <a:r>
              <a:rPr lang="en-US" dirty="0" smtClean="0"/>
              <a:t>Dual histogram: probabilities of pair of values</a:t>
            </a:r>
          </a:p>
          <a:p>
            <a:endParaRPr lang="en-US" dirty="0" smtClean="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6</a:t>
            </a:fld>
            <a:endParaRPr lang="de-AT"/>
          </a:p>
        </p:txBody>
      </p:sp>
      <p:pic>
        <p:nvPicPr>
          <p:cNvPr id="10" name="Picture 9" descr="dualHist.jpg"/>
          <p:cNvPicPr>
            <a:picLocks noChangeAspect="1"/>
          </p:cNvPicPr>
          <p:nvPr/>
        </p:nvPicPr>
        <p:blipFill>
          <a:blip r:embed="rId3"/>
          <a:stretch>
            <a:fillRect/>
          </a:stretch>
        </p:blipFill>
        <p:spPr>
          <a:xfrm>
            <a:off x="2000232" y="3286124"/>
            <a:ext cx="5000628" cy="3171680"/>
          </a:xfrm>
          <a:prstGeom prst="rect">
            <a:avLst/>
          </a:prstGeom>
        </p:spPr>
      </p:pic>
      <p:cxnSp>
        <p:nvCxnSpPr>
          <p:cNvPr id="12" name="Straight Connector 11"/>
          <p:cNvCxnSpPr/>
          <p:nvPr/>
        </p:nvCxnSpPr>
        <p:spPr>
          <a:xfrm rot="5400000" flipH="1" flipV="1">
            <a:off x="2964645" y="6107925"/>
            <a:ext cx="64294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214678" y="5643578"/>
            <a:ext cx="142876" cy="142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2"/>
          </p:cNvCxnSpPr>
          <p:nvPr/>
        </p:nvCxnSpPr>
        <p:spPr>
          <a:xfrm rot="10800000">
            <a:off x="2000232" y="5715016"/>
            <a:ext cx="121444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4644232" y="5643578"/>
            <a:ext cx="1570842" cy="7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357818" y="4714884"/>
            <a:ext cx="142876" cy="142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22" idx="2"/>
          </p:cNvCxnSpPr>
          <p:nvPr/>
        </p:nvCxnSpPr>
        <p:spPr>
          <a:xfrm rot="10800000">
            <a:off x="2000232" y="4786322"/>
            <a:ext cx="335758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par>
                                <p:cTn id="25" presetID="10" presetClass="exit" presetSubtype="0" fill="hold" nodeType="withEffect">
                                  <p:stCondLst>
                                    <p:cond delay="0"/>
                                  </p:stCondLst>
                                  <p:childTnLst>
                                    <p:animEffect transition="out" filter="fade">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our System</a:t>
            </a:r>
            <a:endParaRPr lang="en-US" dirty="0"/>
          </a:p>
        </p:txBody>
      </p:sp>
      <p:sp>
        <p:nvSpPr>
          <p:cNvPr id="5" name="Footer Placeholder 4"/>
          <p:cNvSpPr>
            <a:spLocks noGrp="1"/>
          </p:cNvSpPr>
          <p:nvPr>
            <p:ph type="ftr" sz="quarter" idx="10"/>
          </p:nvPr>
        </p:nvSpPr>
        <p:spPr/>
        <p:txBody>
          <a:bodyPr/>
          <a:lstStyle/>
          <a:p>
            <a:r>
              <a:rPr lang="de-AT" dirty="0" smtClean="0"/>
              <a:t>Martin Haidacher</a:t>
            </a:r>
            <a:endParaRPr lang="de-AT" dirty="0"/>
          </a:p>
        </p:txBody>
      </p:sp>
      <p:sp>
        <p:nvSpPr>
          <p:cNvPr id="6" name="Slide Number Placeholder 5"/>
          <p:cNvSpPr>
            <a:spLocks noGrp="1"/>
          </p:cNvSpPr>
          <p:nvPr>
            <p:ph type="sldNum" sz="quarter" idx="11"/>
          </p:nvPr>
        </p:nvSpPr>
        <p:spPr/>
        <p:txBody>
          <a:bodyPr/>
          <a:lstStyle/>
          <a:p>
            <a:fld id="{B2AD7A60-836B-4024-83F7-EBB4CF540351}" type="slidenum">
              <a:rPr lang="de-AT" smtClean="0"/>
              <a:pPr/>
              <a:t>7</a:t>
            </a:fld>
            <a:endParaRPr lang="de-AT"/>
          </a:p>
        </p:txBody>
      </p:sp>
      <p:pic>
        <p:nvPicPr>
          <p:cNvPr id="8" name="Content Placeholder 7" descr="overview_shadow.jpg"/>
          <p:cNvPicPr>
            <a:picLocks noGrp="1" noChangeAspect="1"/>
          </p:cNvPicPr>
          <p:nvPr>
            <p:ph idx="1"/>
          </p:nvPr>
        </p:nvPicPr>
        <p:blipFill>
          <a:blip r:embed="rId3"/>
          <a:stretch>
            <a:fillRect/>
          </a:stretch>
        </p:blipFill>
        <p:spPr>
          <a:xfrm>
            <a:off x="467519" y="908050"/>
            <a:ext cx="8210550" cy="54737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Information-based Data Fusion</a:t>
            </a:r>
            <a:endParaRPr lang="en-US" dirty="0"/>
          </a:p>
        </p:txBody>
      </p:sp>
      <p:sp>
        <p:nvSpPr>
          <p:cNvPr id="4" name="Footer Placeholder 3"/>
          <p:cNvSpPr>
            <a:spLocks noGrp="1"/>
          </p:cNvSpPr>
          <p:nvPr>
            <p:ph type="ftr" sz="quarter" idx="10"/>
          </p:nvPr>
        </p:nvSpPr>
        <p:spPr/>
        <p:txBody>
          <a:bodyPr/>
          <a:lstStyle/>
          <a:p>
            <a:r>
              <a:rPr lang="de-AT" smtClean="0"/>
              <a:t>Martin Haidacher</a:t>
            </a:r>
            <a:endParaRPr lang="de-AT" dirty="0"/>
          </a:p>
        </p:txBody>
      </p:sp>
      <p:sp>
        <p:nvSpPr>
          <p:cNvPr id="5" name="Slide Number Placeholder 4"/>
          <p:cNvSpPr>
            <a:spLocks noGrp="1"/>
          </p:cNvSpPr>
          <p:nvPr>
            <p:ph type="sldNum" sz="quarter" idx="11"/>
          </p:nvPr>
        </p:nvSpPr>
        <p:spPr/>
        <p:txBody>
          <a:bodyPr/>
          <a:lstStyle/>
          <a:p>
            <a:fld id="{3E607BD0-FE75-4A5A-92C2-299126C9456D}" type="slidenum">
              <a:rPr lang="de-AT" smtClean="0"/>
              <a:pPr/>
              <a:t>8</a:t>
            </a:fld>
            <a:endParaRPr lang="de-AT"/>
          </a:p>
        </p:txBody>
      </p:sp>
      <p:pic>
        <p:nvPicPr>
          <p:cNvPr id="8" name="Content Placeholder 7" descr="overview_shadow_1_1.jpg"/>
          <p:cNvPicPr>
            <a:picLocks noGrp="1" noChangeAspect="1"/>
          </p:cNvPicPr>
          <p:nvPr>
            <p:ph idx="1"/>
          </p:nvPr>
        </p:nvPicPr>
        <p:blipFill>
          <a:blip r:embed="rId3"/>
          <a:stretch>
            <a:fillRect/>
          </a:stretch>
        </p:blipFill>
        <p:spPr>
          <a:xfrm>
            <a:off x="467519" y="908050"/>
            <a:ext cx="8210550" cy="54737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1">
      <a:dk1>
        <a:srgbClr val="000000"/>
      </a:dk1>
      <a:lt1>
        <a:srgbClr val="FFFFFF"/>
      </a:lt1>
      <a:dk2>
        <a:srgbClr val="FFFFFF"/>
      </a:dk2>
      <a:lt2>
        <a:srgbClr val="5F5F5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000000"/>
        </a:dk1>
        <a:lt1>
          <a:srgbClr val="FFFFFF"/>
        </a:lt1>
        <a:dk2>
          <a:srgbClr val="FFFFFF"/>
        </a:dk2>
        <a:lt2>
          <a:srgbClr val="5F5F5F"/>
        </a:lt2>
        <a:accent1>
          <a:srgbClr val="2AA3D8"/>
        </a:accent1>
        <a:accent2>
          <a:srgbClr val="C32D9B"/>
        </a:accent2>
        <a:accent3>
          <a:srgbClr val="FFFFFF"/>
        </a:accent3>
        <a:accent4>
          <a:srgbClr val="000000"/>
        </a:accent4>
        <a:accent5>
          <a:srgbClr val="ACCEE9"/>
        </a:accent5>
        <a:accent6>
          <a:srgbClr val="B0288C"/>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2">
        <a:dk1>
          <a:srgbClr val="808080"/>
        </a:dk1>
        <a:lt1>
          <a:srgbClr val="FFFFFF"/>
        </a:lt1>
        <a:dk2>
          <a:srgbClr val="000000"/>
        </a:dk2>
        <a:lt2>
          <a:srgbClr val="FFFFFF"/>
        </a:lt2>
        <a:accent1>
          <a:srgbClr val="2AA3D8"/>
        </a:accent1>
        <a:accent2>
          <a:srgbClr val="C32D9B"/>
        </a:accent2>
        <a:accent3>
          <a:srgbClr val="AAAAAA"/>
        </a:accent3>
        <a:accent4>
          <a:srgbClr val="DADADA"/>
        </a:accent4>
        <a:accent5>
          <a:srgbClr val="ACCEE9"/>
        </a:accent5>
        <a:accent6>
          <a:srgbClr val="B0288C"/>
        </a:accent6>
        <a:hlink>
          <a:srgbClr val="FF0000"/>
        </a:hlink>
        <a:folHlink>
          <a:srgbClr val="3333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3015</Words>
  <Application>Microsoft Office PowerPoint</Application>
  <PresentationFormat>Bildschirmpräsentation (4:3)</PresentationFormat>
  <Paragraphs>211</Paragraphs>
  <Slides>23</Slides>
  <Notes>23</Notes>
  <HiddenSlides>0</HiddenSlides>
  <MMClips>0</MMClips>
  <ScaleCrop>false</ScaleCrop>
  <HeadingPairs>
    <vt:vector size="4" baseType="variant">
      <vt:variant>
        <vt:lpstr>Design</vt:lpstr>
      </vt:variant>
      <vt:variant>
        <vt:i4>1</vt:i4>
      </vt:variant>
      <vt:variant>
        <vt:lpstr>Folientitel</vt:lpstr>
      </vt:variant>
      <vt:variant>
        <vt:i4>23</vt:i4>
      </vt:variant>
    </vt:vector>
  </HeadingPairs>
  <TitlesOfParts>
    <vt:vector size="24" baseType="lpstr">
      <vt:lpstr>Blends</vt:lpstr>
      <vt:lpstr>Information-based Transfer Functions for Multimodal Visualization</vt:lpstr>
      <vt:lpstr>Multimodal Visualization</vt:lpstr>
      <vt:lpstr>Multimodal Visualization: Issues</vt:lpstr>
      <vt:lpstr>Multimodal Visualization: Issues</vt:lpstr>
      <vt:lpstr>Goal of our Approach</vt:lpstr>
      <vt:lpstr>Information in Volume Visualization</vt:lpstr>
      <vt:lpstr>Information in Volume Visualization</vt:lpstr>
      <vt:lpstr>Overview of our System</vt:lpstr>
      <vt:lpstr>Information-based Data Fusion</vt:lpstr>
      <vt:lpstr>Information-based Data Fusion</vt:lpstr>
      <vt:lpstr>Information-based Data Fusion</vt:lpstr>
      <vt:lpstr>Mutual Information Retrieval</vt:lpstr>
      <vt:lpstr>Mutual Information Retrieval</vt:lpstr>
      <vt:lpstr>Mutual Information Retrieval</vt:lpstr>
      <vt:lpstr>Information-based TF Classification</vt:lpstr>
      <vt:lpstr>Information-based TF Classification</vt:lpstr>
      <vt:lpstr>Implementation</vt:lpstr>
      <vt:lpstr>Results</vt:lpstr>
      <vt:lpstr>Results</vt:lpstr>
      <vt:lpstr>Results</vt:lpstr>
      <vt:lpstr>Results</vt:lpstr>
      <vt:lpstr>Conclusion</vt:lpstr>
      <vt:lpstr>The End</vt:lpstr>
    </vt:vector>
  </TitlesOfParts>
  <Company>Insitute of Computer Graphics and Algorithms, Vienna University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Insitute of Computer Graphics and Algorithms, Vienna University of Technology</dc:title>
  <dc:subject>Insitute of Computer Graphics and Algorithms, Vienna University of Technology</dc:subject>
  <dc:creator>Insitute of Computer Graphics and Algorithms, Vienna University of Technology</dc:creator>
  <cp:lastModifiedBy>Mascht</cp:lastModifiedBy>
  <cp:revision>416</cp:revision>
  <dcterms:created xsi:type="dcterms:W3CDTF">2005-04-26T07:59:18Z</dcterms:created>
  <dcterms:modified xsi:type="dcterms:W3CDTF">2008-10-01T17:18:02Z</dcterms:modified>
</cp:coreProperties>
</file>