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7" r:id="rId3"/>
    <p:sldId id="289" r:id="rId4"/>
    <p:sldId id="290" r:id="rId5"/>
    <p:sldId id="288" r:id="rId6"/>
    <p:sldId id="291" r:id="rId7"/>
    <p:sldId id="313" r:id="rId8"/>
    <p:sldId id="323" r:id="rId9"/>
    <p:sldId id="320" r:id="rId10"/>
    <p:sldId id="322" r:id="rId11"/>
    <p:sldId id="318" r:id="rId12"/>
    <p:sldId id="317" r:id="rId13"/>
    <p:sldId id="315" r:id="rId14"/>
    <p:sldId id="316" r:id="rId15"/>
    <p:sldId id="319" r:id="rId16"/>
    <p:sldId id="324" r:id="rId17"/>
    <p:sldId id="325" r:id="rId18"/>
    <p:sldId id="321" r:id="rId19"/>
    <p:sldId id="312" r:id="rId20"/>
    <p:sldId id="305" r:id="rId21"/>
    <p:sldId id="306" r:id="rId22"/>
    <p:sldId id="309" r:id="rId23"/>
    <p:sldId id="310" r:id="rId24"/>
    <p:sldId id="311" r:id="rId25"/>
    <p:sldId id="301" r:id="rId26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00"/>
    <a:srgbClr val="FF9900"/>
    <a:srgbClr val="FFFF00"/>
    <a:srgbClr val="996633"/>
    <a:srgbClr val="0099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86000" autoAdjust="0"/>
  </p:normalViewPr>
  <p:slideViewPr>
    <p:cSldViewPr>
      <p:cViewPr>
        <p:scale>
          <a:sx n="110" d="100"/>
          <a:sy n="110" d="100"/>
        </p:scale>
        <p:origin x="-78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337FD04-DBDA-4627-A12A-8F54D6ADA79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A375F5-CFC9-4C90-9D9A-373EC51039F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1829B-33E6-4FAB-A154-51B27962F873}" type="slidenum">
              <a:rPr lang="de-AT" smtClean="0"/>
              <a:pPr>
                <a:defRPr/>
              </a:pPr>
              <a:t>0</a:t>
            </a:fld>
            <a:endParaRPr lang="de-A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3E0DF-A35E-4E37-9F60-CAABD4579C5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13058F-92FA-471D-81C7-EFAA5043121C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E15A4-D841-43BB-9CF0-AC398BF51E24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B0025-B4C8-42F3-9964-3F3538F2234B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D085D-D596-411C-A3F6-791AB7C0D0CC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87CA0-C415-474D-88ED-8D638B873DEA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CF6B8-32FE-4680-82D2-6854FF8F66D1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E34C7-31BF-4AD6-81D6-8639A4A72EBA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07F4B-AD06-4A41-888B-263C577F1433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39D238-A3A7-4E61-A7F1-6EA8EFFCC425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A3DF-1CFB-4DDE-897D-3BA55597ED15}" type="slidenum">
              <a:rPr lang="de-AT" smtClean="0"/>
              <a:pPr>
                <a:defRPr/>
              </a:pPr>
              <a:t>1</a:t>
            </a:fld>
            <a:endParaRPr lang="de-A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 smtClean="0"/>
              <a:t>W</a:t>
            </a:r>
            <a:r>
              <a:rPr lang="en-US" i="1" smtClean="0"/>
              <a:t>hat </a:t>
            </a:r>
            <a:r>
              <a:rPr lang="en-US" b="1" i="1" smtClean="0"/>
              <a:t>Y</a:t>
            </a:r>
            <a:r>
              <a:rPr lang="en-US" i="1" smtClean="0"/>
              <a:t>ou </a:t>
            </a:r>
            <a:r>
              <a:rPr lang="en-US" b="1" i="1" smtClean="0"/>
              <a:t>S</a:t>
            </a:r>
            <a:r>
              <a:rPr lang="en-US" i="1" smtClean="0"/>
              <a:t>ee </a:t>
            </a:r>
            <a:r>
              <a:rPr lang="en-US" b="1" i="1" smtClean="0"/>
              <a:t>I</a:t>
            </a:r>
            <a:r>
              <a:rPr lang="en-US" i="1" smtClean="0"/>
              <a:t>s </a:t>
            </a:r>
            <a:r>
              <a:rPr lang="en-US" b="1" i="1" smtClean="0"/>
              <a:t>W</a:t>
            </a:r>
            <a:r>
              <a:rPr lang="en-US" i="1" smtClean="0"/>
              <a:t>hat </a:t>
            </a:r>
            <a:r>
              <a:rPr lang="en-US" b="1" i="1" smtClean="0"/>
              <a:t>Y</a:t>
            </a:r>
            <a:r>
              <a:rPr lang="en-US" i="1" smtClean="0"/>
              <a:t>ou </a:t>
            </a:r>
            <a:r>
              <a:rPr lang="en-US" b="1" i="1" smtClean="0"/>
              <a:t>G</a:t>
            </a:r>
            <a:r>
              <a:rPr lang="en-US" i="1" smtClean="0"/>
              <a:t>et</a:t>
            </a:r>
            <a:r>
              <a:rPr lang="en-US" smtClean="0"/>
              <a:t> </a:t>
            </a:r>
            <a:endParaRPr lang="de-D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6668B-A6C9-485D-B1D3-98ADED1D34A8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4856-1DBB-4403-88AE-6749F7BC5C39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388F1-CA7F-47A7-8A6F-0013EB969E85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EC938-09C5-4D2F-A0D9-8DA377FF3FB6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AC1DC-5CBF-4CDB-B792-F01C011E5F5E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70DF5-E71D-4AFD-A936-0AB1DB3E30E7}" type="slidenum">
              <a:rPr lang="de-AT" smtClean="0"/>
              <a:pPr>
                <a:defRPr/>
              </a:pPr>
              <a:t>24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9A3CB-D712-4BC0-8DC2-EF94EE3354BE}" type="slidenum">
              <a:rPr lang="de-AT" smtClean="0"/>
              <a:pPr>
                <a:defRPr/>
              </a:pPr>
              <a:t>2</a:t>
            </a:fld>
            <a:endParaRPr lang="de-A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825A25-A83A-4D6C-927A-27A529672A15}" type="slidenum">
              <a:rPr lang="de-AT" smtClean="0"/>
              <a:pPr>
                <a:defRPr/>
              </a:pPr>
              <a:t>3</a:t>
            </a:fld>
            <a:endParaRPr lang="de-A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E1747-56C8-490F-8C5C-8C6631F50673}" type="slidenum">
              <a:rPr lang="de-AT" smtClean="0"/>
              <a:pPr>
                <a:defRPr/>
              </a:pPr>
              <a:t>4</a:t>
            </a:fld>
            <a:endParaRPr lang="de-AT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Nov, 2008. 17:00-18:30, </a:t>
            </a:r>
            <a:r>
              <a:rPr lang="en-US" dirty="0" err="1" smtClean="0"/>
              <a:t>FH</a:t>
            </a:r>
            <a:r>
              <a:rPr lang="en-US" dirty="0" smtClean="0"/>
              <a:t> </a:t>
            </a:r>
            <a:r>
              <a:rPr lang="en-US" dirty="0" err="1" smtClean="0"/>
              <a:t>Hörsaal</a:t>
            </a:r>
            <a:r>
              <a:rPr lang="en-US" dirty="0" smtClean="0"/>
              <a:t> 6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5C61F-D8A3-4A77-BF13-53E3281339D4}" type="slidenum">
              <a:rPr lang="de-AT" smtClean="0"/>
              <a:pPr>
                <a:defRPr/>
              </a:pPr>
              <a:t>5</a:t>
            </a:fld>
            <a:endParaRPr lang="de-AT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CC3AA-B280-42F0-99A7-839170F1F1DC}" type="slidenum">
              <a:rPr lang="de-AT" smtClean="0"/>
              <a:pPr>
                <a:defRPr/>
              </a:pPr>
              <a:t>6</a:t>
            </a:fld>
            <a:endParaRPr lang="de-A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98AA10-22C8-4142-9BC3-8B6FFE8DE519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38B0E-E926-48F7-A87B-984F9BA1A6BF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 userDrawn="1"/>
        </p:nvGrpSpPr>
        <p:grpSpPr bwMode="auto">
          <a:xfrm>
            <a:off x="8691563" y="85725"/>
            <a:ext cx="336550" cy="6121400"/>
            <a:chOff x="5475" y="54"/>
            <a:chExt cx="212" cy="3856"/>
          </a:xfrm>
        </p:grpSpPr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5633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5527" y="53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633" y="582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75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633" y="63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5581" y="635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5633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5581" y="582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auto">
            <a:xfrm>
              <a:off x="5527" y="688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auto">
            <a:xfrm>
              <a:off x="5475" y="68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auto">
            <a:xfrm>
              <a:off x="5633" y="74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auto">
            <a:xfrm>
              <a:off x="5581" y="7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auto">
            <a:xfrm>
              <a:off x="5527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auto">
            <a:xfrm>
              <a:off x="5633" y="7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auto">
            <a:xfrm>
              <a:off x="5633" y="84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auto">
            <a:xfrm>
              <a:off x="5581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auto">
            <a:xfrm>
              <a:off x="5475" y="847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auto">
            <a:xfrm>
              <a:off x="5633" y="89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auto">
            <a:xfrm>
              <a:off x="5581" y="89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auto">
            <a:xfrm>
              <a:off x="5527" y="899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auto">
            <a:xfrm>
              <a:off x="5633" y="95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auto">
            <a:xfrm>
              <a:off x="5581" y="95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auto">
            <a:xfrm>
              <a:off x="5475" y="95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 userDrawn="1"/>
          </p:nvSpPr>
          <p:spPr bwMode="auto">
            <a:xfrm>
              <a:off x="5633" y="100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 userDrawn="1"/>
          </p:nvSpPr>
          <p:spPr bwMode="auto">
            <a:xfrm>
              <a:off x="5527" y="100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 userDrawn="1"/>
          </p:nvSpPr>
          <p:spPr bwMode="auto">
            <a:xfrm>
              <a:off x="5633" y="1057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 userDrawn="1"/>
          </p:nvSpPr>
          <p:spPr bwMode="auto">
            <a:xfrm>
              <a:off x="5581" y="105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 userDrawn="1"/>
          </p:nvSpPr>
          <p:spPr bwMode="auto">
            <a:xfrm>
              <a:off x="5475" y="1057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 userDrawn="1"/>
          </p:nvSpPr>
          <p:spPr bwMode="auto">
            <a:xfrm>
              <a:off x="5633" y="111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 userDrawn="1"/>
          </p:nvSpPr>
          <p:spPr bwMode="auto">
            <a:xfrm>
              <a:off x="5581" y="111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 userDrawn="1"/>
          </p:nvSpPr>
          <p:spPr bwMode="auto">
            <a:xfrm>
              <a:off x="5633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 userDrawn="1"/>
          </p:nvSpPr>
          <p:spPr bwMode="auto">
            <a:xfrm>
              <a:off x="5527" y="116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 userDrawn="1"/>
          </p:nvSpPr>
          <p:spPr bwMode="auto">
            <a:xfrm>
              <a:off x="5633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 userDrawn="1"/>
          </p:nvSpPr>
          <p:spPr bwMode="auto">
            <a:xfrm>
              <a:off x="5581" y="121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 userDrawn="1"/>
          </p:nvSpPr>
          <p:spPr bwMode="auto">
            <a:xfrm>
              <a:off x="5527" y="1217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 userDrawn="1"/>
          </p:nvSpPr>
          <p:spPr bwMode="auto">
            <a:xfrm>
              <a:off x="5633" y="126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 userDrawn="1"/>
          </p:nvSpPr>
          <p:spPr bwMode="auto">
            <a:xfrm>
              <a:off x="5581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 userDrawn="1"/>
          </p:nvSpPr>
          <p:spPr bwMode="auto">
            <a:xfrm>
              <a:off x="5475" y="126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 userDrawn="1"/>
          </p:nvSpPr>
          <p:spPr bwMode="auto">
            <a:xfrm>
              <a:off x="5633" y="132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 userDrawn="1"/>
          </p:nvSpPr>
          <p:spPr bwMode="auto">
            <a:xfrm>
              <a:off x="5527" y="132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 userDrawn="1"/>
          </p:nvSpPr>
          <p:spPr bwMode="auto">
            <a:xfrm>
              <a:off x="5633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 userDrawn="1"/>
          </p:nvSpPr>
          <p:spPr bwMode="auto">
            <a:xfrm>
              <a:off x="5581" y="137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 userDrawn="1"/>
          </p:nvSpPr>
          <p:spPr bwMode="auto">
            <a:xfrm>
              <a:off x="5527" y="137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 userDrawn="1"/>
          </p:nvSpPr>
          <p:spPr bwMode="auto">
            <a:xfrm>
              <a:off x="5633" y="142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 userDrawn="1"/>
          </p:nvSpPr>
          <p:spPr bwMode="auto">
            <a:xfrm>
              <a:off x="5581" y="142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 userDrawn="1"/>
          </p:nvSpPr>
          <p:spPr bwMode="auto">
            <a:xfrm>
              <a:off x="5633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 userDrawn="1"/>
          </p:nvSpPr>
          <p:spPr bwMode="auto">
            <a:xfrm>
              <a:off x="5581" y="148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 userDrawn="1"/>
          </p:nvSpPr>
          <p:spPr bwMode="auto">
            <a:xfrm>
              <a:off x="5527" y="148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 userDrawn="1"/>
          </p:nvSpPr>
          <p:spPr bwMode="auto">
            <a:xfrm>
              <a:off x="5633" y="1533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 userDrawn="1"/>
          </p:nvSpPr>
          <p:spPr bwMode="auto">
            <a:xfrm>
              <a:off x="5475" y="1533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5633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 userDrawn="1"/>
          </p:nvSpPr>
          <p:spPr bwMode="auto">
            <a:xfrm>
              <a:off x="5581" y="1586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 userDrawn="1"/>
          </p:nvSpPr>
          <p:spPr bwMode="auto">
            <a:xfrm>
              <a:off x="5527" y="1586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 userDrawn="1"/>
          </p:nvSpPr>
          <p:spPr bwMode="auto">
            <a:xfrm>
              <a:off x="5633" y="163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 userDrawn="1"/>
          </p:nvSpPr>
          <p:spPr bwMode="auto">
            <a:xfrm>
              <a:off x="5633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 userDrawn="1"/>
          </p:nvSpPr>
          <p:spPr bwMode="auto">
            <a:xfrm>
              <a:off x="5581" y="1692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 userDrawn="1"/>
          </p:nvSpPr>
          <p:spPr bwMode="auto">
            <a:xfrm>
              <a:off x="5527" y="169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 userDrawn="1"/>
          </p:nvSpPr>
          <p:spPr bwMode="auto">
            <a:xfrm>
              <a:off x="5633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 userDrawn="1"/>
          </p:nvSpPr>
          <p:spPr bwMode="auto">
            <a:xfrm>
              <a:off x="5581" y="1744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 userDrawn="1"/>
          </p:nvSpPr>
          <p:spPr bwMode="auto">
            <a:xfrm>
              <a:off x="5527" y="174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 userDrawn="1"/>
          </p:nvSpPr>
          <p:spPr bwMode="auto">
            <a:xfrm>
              <a:off x="5633" y="179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 userDrawn="1"/>
          </p:nvSpPr>
          <p:spPr bwMode="auto">
            <a:xfrm>
              <a:off x="5527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 userDrawn="1"/>
          </p:nvSpPr>
          <p:spPr bwMode="auto">
            <a:xfrm>
              <a:off x="5475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 userDrawn="1"/>
          </p:nvSpPr>
          <p:spPr bwMode="auto">
            <a:xfrm>
              <a:off x="5633" y="185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 userDrawn="1"/>
          </p:nvSpPr>
          <p:spPr bwMode="auto">
            <a:xfrm>
              <a:off x="5633" y="190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 userDrawn="1"/>
          </p:nvSpPr>
          <p:spPr bwMode="auto">
            <a:xfrm>
              <a:off x="5581" y="190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 userDrawn="1"/>
          </p:nvSpPr>
          <p:spPr bwMode="auto">
            <a:xfrm>
              <a:off x="5633" y="243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 userDrawn="1"/>
          </p:nvSpPr>
          <p:spPr bwMode="auto">
            <a:xfrm>
              <a:off x="5581" y="243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 userDrawn="1"/>
          </p:nvSpPr>
          <p:spPr bwMode="auto">
            <a:xfrm>
              <a:off x="5527" y="243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 userDrawn="1"/>
          </p:nvSpPr>
          <p:spPr bwMode="auto">
            <a:xfrm>
              <a:off x="5633" y="248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 userDrawn="1"/>
          </p:nvSpPr>
          <p:spPr bwMode="auto">
            <a:xfrm>
              <a:off x="5581" y="248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 userDrawn="1"/>
          </p:nvSpPr>
          <p:spPr bwMode="auto">
            <a:xfrm>
              <a:off x="5633" y="2538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 userDrawn="1"/>
          </p:nvSpPr>
          <p:spPr bwMode="auto">
            <a:xfrm>
              <a:off x="5527" y="253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 userDrawn="1"/>
          </p:nvSpPr>
          <p:spPr bwMode="auto">
            <a:xfrm>
              <a:off x="5633" y="2590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 userDrawn="1"/>
          </p:nvSpPr>
          <p:spPr bwMode="auto">
            <a:xfrm>
              <a:off x="5581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 userDrawn="1"/>
          </p:nvSpPr>
          <p:spPr bwMode="auto">
            <a:xfrm>
              <a:off x="5475" y="2590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 userDrawn="1"/>
          </p:nvSpPr>
          <p:spPr bwMode="auto">
            <a:xfrm>
              <a:off x="5633" y="264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 userDrawn="1"/>
          </p:nvSpPr>
          <p:spPr bwMode="auto">
            <a:xfrm>
              <a:off x="5581" y="264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 userDrawn="1"/>
          </p:nvSpPr>
          <p:spPr bwMode="auto">
            <a:xfrm>
              <a:off x="5527" y="2643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 userDrawn="1"/>
          </p:nvSpPr>
          <p:spPr bwMode="auto">
            <a:xfrm>
              <a:off x="5633" y="2695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 userDrawn="1"/>
          </p:nvSpPr>
          <p:spPr bwMode="auto">
            <a:xfrm>
              <a:off x="5581" y="2695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 userDrawn="1"/>
          </p:nvSpPr>
          <p:spPr bwMode="auto">
            <a:xfrm>
              <a:off x="5633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 userDrawn="1"/>
          </p:nvSpPr>
          <p:spPr bwMode="auto">
            <a:xfrm>
              <a:off x="5581" y="2748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 userDrawn="1"/>
          </p:nvSpPr>
          <p:spPr bwMode="auto">
            <a:xfrm>
              <a:off x="5527" y="2748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 userDrawn="1"/>
          </p:nvSpPr>
          <p:spPr bwMode="auto">
            <a:xfrm>
              <a:off x="5633" y="2801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 userDrawn="1"/>
          </p:nvSpPr>
          <p:spPr bwMode="auto">
            <a:xfrm>
              <a:off x="5581" y="280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 userDrawn="1"/>
          </p:nvSpPr>
          <p:spPr bwMode="auto">
            <a:xfrm>
              <a:off x="5475" y="2801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 userDrawn="1"/>
          </p:nvSpPr>
          <p:spPr bwMode="auto">
            <a:xfrm>
              <a:off x="5633" y="285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 userDrawn="1"/>
          </p:nvSpPr>
          <p:spPr bwMode="auto">
            <a:xfrm>
              <a:off x="5527" y="285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 userDrawn="1"/>
          </p:nvSpPr>
          <p:spPr bwMode="auto">
            <a:xfrm>
              <a:off x="5633" y="290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 userDrawn="1"/>
          </p:nvSpPr>
          <p:spPr bwMode="auto">
            <a:xfrm>
              <a:off x="5581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5" name="Rectangle 103"/>
            <p:cNvSpPr>
              <a:spLocks noChangeArrowheads="1"/>
            </p:cNvSpPr>
            <p:nvPr userDrawn="1"/>
          </p:nvSpPr>
          <p:spPr bwMode="auto">
            <a:xfrm>
              <a:off x="5475" y="290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 userDrawn="1"/>
          </p:nvSpPr>
          <p:spPr bwMode="auto">
            <a:xfrm>
              <a:off x="5633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auto">
            <a:xfrm>
              <a:off x="5581" y="2959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auto">
            <a:xfrm>
              <a:off x="5527" y="295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auto">
            <a:xfrm>
              <a:off x="5633" y="301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auto">
            <a:xfrm>
              <a:off x="5475" y="3013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auto">
            <a:xfrm>
              <a:off x="5633" y="3065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auto">
            <a:xfrm>
              <a:off x="5581" y="3065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auto">
            <a:xfrm>
              <a:off x="5527" y="3065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auto">
            <a:xfrm>
              <a:off x="5633" y="3117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auto">
            <a:xfrm>
              <a:off x="5581" y="3117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 userDrawn="1"/>
          </p:nvSpPr>
          <p:spPr bwMode="auto">
            <a:xfrm>
              <a:off x="5633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7" name="Rectangle 115"/>
            <p:cNvSpPr>
              <a:spLocks noChangeArrowheads="1"/>
            </p:cNvSpPr>
            <p:nvPr userDrawn="1"/>
          </p:nvSpPr>
          <p:spPr bwMode="auto">
            <a:xfrm>
              <a:off x="5527" y="317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 userDrawn="1"/>
          </p:nvSpPr>
          <p:spPr bwMode="auto">
            <a:xfrm>
              <a:off x="5633" y="322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19" name="Rectangle 117"/>
            <p:cNvSpPr>
              <a:spLocks noChangeArrowheads="1"/>
            </p:cNvSpPr>
            <p:nvPr userDrawn="1"/>
          </p:nvSpPr>
          <p:spPr bwMode="auto">
            <a:xfrm>
              <a:off x="5581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 userDrawn="1"/>
          </p:nvSpPr>
          <p:spPr bwMode="auto">
            <a:xfrm>
              <a:off x="5475" y="3223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1" name="Rectangle 119"/>
            <p:cNvSpPr>
              <a:spLocks noChangeArrowheads="1"/>
            </p:cNvSpPr>
            <p:nvPr userDrawn="1"/>
          </p:nvSpPr>
          <p:spPr bwMode="auto">
            <a:xfrm>
              <a:off x="5633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2" name="Rectangle 120"/>
            <p:cNvSpPr>
              <a:spLocks noChangeArrowheads="1"/>
            </p:cNvSpPr>
            <p:nvPr userDrawn="1"/>
          </p:nvSpPr>
          <p:spPr bwMode="auto">
            <a:xfrm>
              <a:off x="5581" y="327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3" name="Rectangle 121"/>
            <p:cNvSpPr>
              <a:spLocks noChangeArrowheads="1"/>
            </p:cNvSpPr>
            <p:nvPr userDrawn="1"/>
          </p:nvSpPr>
          <p:spPr bwMode="auto">
            <a:xfrm>
              <a:off x="5527" y="327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 userDrawn="1"/>
          </p:nvSpPr>
          <p:spPr bwMode="auto">
            <a:xfrm>
              <a:off x="5633" y="3329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5" name="Rectangle 123"/>
            <p:cNvSpPr>
              <a:spLocks noChangeArrowheads="1"/>
            </p:cNvSpPr>
            <p:nvPr userDrawn="1"/>
          </p:nvSpPr>
          <p:spPr bwMode="auto">
            <a:xfrm>
              <a:off x="5581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 userDrawn="1"/>
          </p:nvSpPr>
          <p:spPr bwMode="auto">
            <a:xfrm>
              <a:off x="5475" y="3329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 userDrawn="1"/>
          </p:nvSpPr>
          <p:spPr bwMode="auto">
            <a:xfrm>
              <a:off x="5633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 userDrawn="1"/>
          </p:nvSpPr>
          <p:spPr bwMode="auto">
            <a:xfrm>
              <a:off x="5581" y="3383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29" name="Rectangle 127"/>
            <p:cNvSpPr>
              <a:spLocks noChangeArrowheads="1"/>
            </p:cNvSpPr>
            <p:nvPr userDrawn="1"/>
          </p:nvSpPr>
          <p:spPr bwMode="auto">
            <a:xfrm>
              <a:off x="5527" y="3383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0" name="Rectangle 128"/>
            <p:cNvSpPr>
              <a:spLocks noChangeArrowheads="1"/>
            </p:cNvSpPr>
            <p:nvPr userDrawn="1"/>
          </p:nvSpPr>
          <p:spPr bwMode="auto">
            <a:xfrm>
              <a:off x="5633" y="3435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1" name="Rectangle 129"/>
            <p:cNvSpPr>
              <a:spLocks noChangeArrowheads="1"/>
            </p:cNvSpPr>
            <p:nvPr userDrawn="1"/>
          </p:nvSpPr>
          <p:spPr bwMode="auto">
            <a:xfrm>
              <a:off x="5633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2" name="Rectangle 130"/>
            <p:cNvSpPr>
              <a:spLocks noChangeArrowheads="1"/>
            </p:cNvSpPr>
            <p:nvPr userDrawn="1"/>
          </p:nvSpPr>
          <p:spPr bwMode="auto">
            <a:xfrm>
              <a:off x="5581" y="3489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3" name="Rectangle 131"/>
            <p:cNvSpPr>
              <a:spLocks noChangeArrowheads="1"/>
            </p:cNvSpPr>
            <p:nvPr userDrawn="1"/>
          </p:nvSpPr>
          <p:spPr bwMode="auto">
            <a:xfrm>
              <a:off x="5527" y="3489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 userDrawn="1"/>
          </p:nvSpPr>
          <p:spPr bwMode="auto">
            <a:xfrm>
              <a:off x="5633" y="3541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5" name="Rectangle 133"/>
            <p:cNvSpPr>
              <a:spLocks noChangeArrowheads="1"/>
            </p:cNvSpPr>
            <p:nvPr userDrawn="1"/>
          </p:nvSpPr>
          <p:spPr bwMode="auto">
            <a:xfrm>
              <a:off x="5581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 userDrawn="1"/>
          </p:nvSpPr>
          <p:spPr bwMode="auto">
            <a:xfrm>
              <a:off x="5475" y="3541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 userDrawn="1"/>
          </p:nvSpPr>
          <p:spPr bwMode="auto">
            <a:xfrm>
              <a:off x="5633" y="3593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8" name="Rectangle 136"/>
            <p:cNvSpPr>
              <a:spLocks noChangeArrowheads="1"/>
            </p:cNvSpPr>
            <p:nvPr userDrawn="1"/>
          </p:nvSpPr>
          <p:spPr bwMode="auto">
            <a:xfrm>
              <a:off x="5527" y="3593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 userDrawn="1"/>
          </p:nvSpPr>
          <p:spPr bwMode="auto">
            <a:xfrm>
              <a:off x="5633" y="3647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 userDrawn="1"/>
          </p:nvSpPr>
          <p:spPr bwMode="auto">
            <a:xfrm>
              <a:off x="5581" y="3647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1" name="Rectangle 139"/>
            <p:cNvSpPr>
              <a:spLocks noChangeArrowheads="1"/>
            </p:cNvSpPr>
            <p:nvPr userDrawn="1"/>
          </p:nvSpPr>
          <p:spPr bwMode="auto">
            <a:xfrm>
              <a:off x="5475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2" name="Rectangle 140"/>
            <p:cNvSpPr>
              <a:spLocks noChangeArrowheads="1"/>
            </p:cNvSpPr>
            <p:nvPr userDrawn="1"/>
          </p:nvSpPr>
          <p:spPr bwMode="auto">
            <a:xfrm>
              <a:off x="5633" y="3699"/>
              <a:ext cx="54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3" name="Rectangle 141"/>
            <p:cNvSpPr>
              <a:spLocks noChangeArrowheads="1"/>
            </p:cNvSpPr>
            <p:nvPr userDrawn="1"/>
          </p:nvSpPr>
          <p:spPr bwMode="auto">
            <a:xfrm>
              <a:off x="5581" y="3699"/>
              <a:ext cx="52" cy="53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4" name="Rectangle 142"/>
            <p:cNvSpPr>
              <a:spLocks noChangeArrowheads="1"/>
            </p:cNvSpPr>
            <p:nvPr userDrawn="1"/>
          </p:nvSpPr>
          <p:spPr bwMode="auto">
            <a:xfrm>
              <a:off x="5633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5" name="Rectangle 143"/>
            <p:cNvSpPr>
              <a:spLocks noChangeArrowheads="1"/>
            </p:cNvSpPr>
            <p:nvPr userDrawn="1"/>
          </p:nvSpPr>
          <p:spPr bwMode="auto">
            <a:xfrm>
              <a:off x="5527" y="375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6" name="Rectangle 144"/>
            <p:cNvSpPr>
              <a:spLocks noChangeArrowheads="1"/>
            </p:cNvSpPr>
            <p:nvPr userDrawn="1"/>
          </p:nvSpPr>
          <p:spPr bwMode="auto">
            <a:xfrm>
              <a:off x="5633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7" name="Rectangle 145"/>
            <p:cNvSpPr>
              <a:spLocks noChangeArrowheads="1"/>
            </p:cNvSpPr>
            <p:nvPr userDrawn="1"/>
          </p:nvSpPr>
          <p:spPr bwMode="auto">
            <a:xfrm>
              <a:off x="5581" y="3804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8" name="Rectangle 146"/>
            <p:cNvSpPr>
              <a:spLocks noChangeArrowheads="1"/>
            </p:cNvSpPr>
            <p:nvPr userDrawn="1"/>
          </p:nvSpPr>
          <p:spPr bwMode="auto">
            <a:xfrm>
              <a:off x="5527" y="3804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49" name="Rectangle 147"/>
            <p:cNvSpPr>
              <a:spLocks noChangeArrowheads="1"/>
            </p:cNvSpPr>
            <p:nvPr userDrawn="1"/>
          </p:nvSpPr>
          <p:spPr bwMode="auto">
            <a:xfrm>
              <a:off x="5633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0" name="Rectangle 148"/>
            <p:cNvSpPr>
              <a:spLocks noChangeArrowheads="1"/>
            </p:cNvSpPr>
            <p:nvPr userDrawn="1"/>
          </p:nvSpPr>
          <p:spPr bwMode="auto">
            <a:xfrm>
              <a:off x="5581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 userDrawn="1"/>
          </p:nvSpPr>
          <p:spPr bwMode="auto">
            <a:xfrm>
              <a:off x="5527" y="385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 userDrawn="1"/>
          </p:nvSpPr>
          <p:spPr bwMode="auto">
            <a:xfrm>
              <a:off x="5475" y="3858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3" name="Rectangle 151"/>
            <p:cNvSpPr>
              <a:spLocks noChangeArrowheads="1"/>
            </p:cNvSpPr>
            <p:nvPr userDrawn="1"/>
          </p:nvSpPr>
          <p:spPr bwMode="auto">
            <a:xfrm>
              <a:off x="5633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4" name="Rectangle 152"/>
            <p:cNvSpPr>
              <a:spLocks noChangeArrowheads="1"/>
            </p:cNvSpPr>
            <p:nvPr userDrawn="1"/>
          </p:nvSpPr>
          <p:spPr bwMode="auto">
            <a:xfrm>
              <a:off x="5581" y="1956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5" name="Rectangle 153"/>
            <p:cNvSpPr>
              <a:spLocks noChangeArrowheads="1"/>
            </p:cNvSpPr>
            <p:nvPr userDrawn="1"/>
          </p:nvSpPr>
          <p:spPr bwMode="auto">
            <a:xfrm>
              <a:off x="5527" y="195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6" name="Rectangle 154"/>
            <p:cNvSpPr>
              <a:spLocks noChangeArrowheads="1"/>
            </p:cNvSpPr>
            <p:nvPr userDrawn="1"/>
          </p:nvSpPr>
          <p:spPr bwMode="auto">
            <a:xfrm>
              <a:off x="5633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7" name="Rectangle 155"/>
            <p:cNvSpPr>
              <a:spLocks noChangeArrowheads="1"/>
            </p:cNvSpPr>
            <p:nvPr userDrawn="1"/>
          </p:nvSpPr>
          <p:spPr bwMode="auto">
            <a:xfrm>
              <a:off x="5527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8" name="Rectangle 156"/>
            <p:cNvSpPr>
              <a:spLocks noChangeArrowheads="1"/>
            </p:cNvSpPr>
            <p:nvPr userDrawn="1"/>
          </p:nvSpPr>
          <p:spPr bwMode="auto">
            <a:xfrm>
              <a:off x="5527" y="200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59" name="Rectangle 157"/>
            <p:cNvSpPr>
              <a:spLocks noChangeArrowheads="1"/>
            </p:cNvSpPr>
            <p:nvPr userDrawn="1"/>
          </p:nvSpPr>
          <p:spPr bwMode="auto">
            <a:xfrm>
              <a:off x="5633" y="2062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0" name="Rectangle 158"/>
            <p:cNvSpPr>
              <a:spLocks noChangeArrowheads="1"/>
            </p:cNvSpPr>
            <p:nvPr userDrawn="1"/>
          </p:nvSpPr>
          <p:spPr bwMode="auto">
            <a:xfrm>
              <a:off x="5581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1" name="Rectangle 159"/>
            <p:cNvSpPr>
              <a:spLocks noChangeArrowheads="1"/>
            </p:cNvSpPr>
            <p:nvPr userDrawn="1"/>
          </p:nvSpPr>
          <p:spPr bwMode="auto">
            <a:xfrm>
              <a:off x="5475" y="206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2" name="Rectangle 160"/>
            <p:cNvSpPr>
              <a:spLocks noChangeArrowheads="1"/>
            </p:cNvSpPr>
            <p:nvPr userDrawn="1"/>
          </p:nvSpPr>
          <p:spPr bwMode="auto">
            <a:xfrm>
              <a:off x="5633" y="2114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 userDrawn="1"/>
          </p:nvSpPr>
          <p:spPr bwMode="auto">
            <a:xfrm>
              <a:off x="5633" y="2168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4" name="Rectangle 162"/>
            <p:cNvSpPr>
              <a:spLocks noChangeArrowheads="1"/>
            </p:cNvSpPr>
            <p:nvPr userDrawn="1"/>
          </p:nvSpPr>
          <p:spPr bwMode="auto">
            <a:xfrm>
              <a:off x="5581" y="216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5" name="Rectangle 163"/>
            <p:cNvSpPr>
              <a:spLocks noChangeArrowheads="1"/>
            </p:cNvSpPr>
            <p:nvPr userDrawn="1"/>
          </p:nvSpPr>
          <p:spPr bwMode="auto">
            <a:xfrm>
              <a:off x="5633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6" name="Rectangle 164"/>
            <p:cNvSpPr>
              <a:spLocks noChangeArrowheads="1"/>
            </p:cNvSpPr>
            <p:nvPr userDrawn="1"/>
          </p:nvSpPr>
          <p:spPr bwMode="auto">
            <a:xfrm>
              <a:off x="5581" y="2220"/>
              <a:ext cx="52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7" name="Rectangle 165"/>
            <p:cNvSpPr>
              <a:spLocks noChangeArrowheads="1"/>
            </p:cNvSpPr>
            <p:nvPr userDrawn="1"/>
          </p:nvSpPr>
          <p:spPr bwMode="auto">
            <a:xfrm>
              <a:off x="5527" y="222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8" name="Rectangle 166"/>
            <p:cNvSpPr>
              <a:spLocks noChangeArrowheads="1"/>
            </p:cNvSpPr>
            <p:nvPr userDrawn="1"/>
          </p:nvSpPr>
          <p:spPr bwMode="auto">
            <a:xfrm>
              <a:off x="5633" y="2272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69" name="Rectangle 167"/>
            <p:cNvSpPr>
              <a:spLocks noChangeArrowheads="1"/>
            </p:cNvSpPr>
            <p:nvPr userDrawn="1"/>
          </p:nvSpPr>
          <p:spPr bwMode="auto">
            <a:xfrm>
              <a:off x="5633" y="232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0" name="Rectangle 168"/>
            <p:cNvSpPr>
              <a:spLocks noChangeArrowheads="1"/>
            </p:cNvSpPr>
            <p:nvPr userDrawn="1"/>
          </p:nvSpPr>
          <p:spPr bwMode="auto">
            <a:xfrm>
              <a:off x="5581" y="227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1" name="Rectangle 169"/>
            <p:cNvSpPr>
              <a:spLocks noChangeArrowheads="1"/>
            </p:cNvSpPr>
            <p:nvPr userDrawn="1"/>
          </p:nvSpPr>
          <p:spPr bwMode="auto">
            <a:xfrm>
              <a:off x="5527" y="2326"/>
              <a:ext cx="54" cy="52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2" name="Rectangle 170"/>
            <p:cNvSpPr>
              <a:spLocks noChangeArrowheads="1"/>
            </p:cNvSpPr>
            <p:nvPr userDrawn="1"/>
          </p:nvSpPr>
          <p:spPr bwMode="auto">
            <a:xfrm>
              <a:off x="5633" y="2378"/>
              <a:ext cx="54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3" name="Rectangle 171"/>
            <p:cNvSpPr>
              <a:spLocks noChangeArrowheads="1"/>
            </p:cNvSpPr>
            <p:nvPr userDrawn="1"/>
          </p:nvSpPr>
          <p:spPr bwMode="auto">
            <a:xfrm>
              <a:off x="5581" y="2378"/>
              <a:ext cx="52" cy="54"/>
            </a:xfrm>
            <a:prstGeom prst="rect">
              <a:avLst/>
            </a:prstGeom>
            <a:solidFill>
              <a:srgbClr val="C32D9B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4" name="Rectangle 172"/>
            <p:cNvSpPr>
              <a:spLocks noChangeArrowheads="1"/>
            </p:cNvSpPr>
            <p:nvPr userDrawn="1"/>
          </p:nvSpPr>
          <p:spPr bwMode="auto">
            <a:xfrm>
              <a:off x="5475" y="237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5" name="Rectangle 173"/>
            <p:cNvSpPr>
              <a:spLocks noChangeArrowheads="1"/>
            </p:cNvSpPr>
            <p:nvPr userDrawn="1"/>
          </p:nvSpPr>
          <p:spPr bwMode="auto">
            <a:xfrm>
              <a:off x="5581" y="1798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6" name="Rectangle 174"/>
            <p:cNvSpPr>
              <a:spLocks noChangeArrowheads="1"/>
            </p:cNvSpPr>
            <p:nvPr userDrawn="1"/>
          </p:nvSpPr>
          <p:spPr bwMode="auto">
            <a:xfrm>
              <a:off x="5581" y="477"/>
              <a:ext cx="52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 userDrawn="1"/>
          </p:nvSpPr>
          <p:spPr bwMode="auto">
            <a:xfrm>
              <a:off x="5633" y="477"/>
              <a:ext cx="54" cy="53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 userDrawn="1"/>
          </p:nvSpPr>
          <p:spPr bwMode="auto">
            <a:xfrm>
              <a:off x="5527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79" name="Rectangle 177"/>
            <p:cNvSpPr>
              <a:spLocks noChangeArrowheads="1"/>
            </p:cNvSpPr>
            <p:nvPr userDrawn="1"/>
          </p:nvSpPr>
          <p:spPr bwMode="auto">
            <a:xfrm>
              <a:off x="5581" y="42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0" name="Rectangle 178"/>
            <p:cNvSpPr>
              <a:spLocks noChangeArrowheads="1"/>
            </p:cNvSpPr>
            <p:nvPr userDrawn="1"/>
          </p:nvSpPr>
          <p:spPr bwMode="auto">
            <a:xfrm>
              <a:off x="5633" y="42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1" name="Rectangle 179"/>
            <p:cNvSpPr>
              <a:spLocks noChangeArrowheads="1"/>
            </p:cNvSpPr>
            <p:nvPr userDrawn="1"/>
          </p:nvSpPr>
          <p:spPr bwMode="auto">
            <a:xfrm>
              <a:off x="5633" y="372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2" name="Rectangle 180"/>
            <p:cNvSpPr>
              <a:spLocks noChangeArrowheads="1"/>
            </p:cNvSpPr>
            <p:nvPr userDrawn="1"/>
          </p:nvSpPr>
          <p:spPr bwMode="auto">
            <a:xfrm>
              <a:off x="5475" y="372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3" name="Rectangle 181"/>
            <p:cNvSpPr>
              <a:spLocks noChangeArrowheads="1"/>
            </p:cNvSpPr>
            <p:nvPr userDrawn="1"/>
          </p:nvSpPr>
          <p:spPr bwMode="auto">
            <a:xfrm>
              <a:off x="5527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4" name="Rectangle 182"/>
            <p:cNvSpPr>
              <a:spLocks noChangeArrowheads="1"/>
            </p:cNvSpPr>
            <p:nvPr userDrawn="1"/>
          </p:nvSpPr>
          <p:spPr bwMode="auto">
            <a:xfrm>
              <a:off x="5581" y="318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5" name="Rectangle 183"/>
            <p:cNvSpPr>
              <a:spLocks noChangeArrowheads="1"/>
            </p:cNvSpPr>
            <p:nvPr userDrawn="1"/>
          </p:nvSpPr>
          <p:spPr bwMode="auto">
            <a:xfrm>
              <a:off x="5633" y="318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6" name="Rectangle 184"/>
            <p:cNvSpPr>
              <a:spLocks noChangeArrowheads="1"/>
            </p:cNvSpPr>
            <p:nvPr userDrawn="1"/>
          </p:nvSpPr>
          <p:spPr bwMode="auto">
            <a:xfrm>
              <a:off x="5581" y="266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7" name="Rectangle 185"/>
            <p:cNvSpPr>
              <a:spLocks noChangeArrowheads="1"/>
            </p:cNvSpPr>
            <p:nvPr userDrawn="1"/>
          </p:nvSpPr>
          <p:spPr bwMode="auto">
            <a:xfrm>
              <a:off x="5633" y="266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8" name="Rectangle 186"/>
            <p:cNvSpPr>
              <a:spLocks noChangeArrowheads="1"/>
            </p:cNvSpPr>
            <p:nvPr userDrawn="1"/>
          </p:nvSpPr>
          <p:spPr bwMode="auto">
            <a:xfrm>
              <a:off x="5527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89" name="Rectangle 187"/>
            <p:cNvSpPr>
              <a:spLocks noChangeArrowheads="1"/>
            </p:cNvSpPr>
            <p:nvPr userDrawn="1"/>
          </p:nvSpPr>
          <p:spPr bwMode="auto">
            <a:xfrm>
              <a:off x="5581" y="212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0" name="Rectangle 188"/>
            <p:cNvSpPr>
              <a:spLocks noChangeArrowheads="1"/>
            </p:cNvSpPr>
            <p:nvPr userDrawn="1"/>
          </p:nvSpPr>
          <p:spPr bwMode="auto">
            <a:xfrm>
              <a:off x="5633" y="212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1" name="Rectangle 189"/>
            <p:cNvSpPr>
              <a:spLocks noChangeArrowheads="1"/>
            </p:cNvSpPr>
            <p:nvPr userDrawn="1"/>
          </p:nvSpPr>
          <p:spPr bwMode="auto">
            <a:xfrm>
              <a:off x="5476" y="21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2" name="Rectangle 190"/>
            <p:cNvSpPr>
              <a:spLocks noChangeArrowheads="1"/>
            </p:cNvSpPr>
            <p:nvPr userDrawn="1"/>
          </p:nvSpPr>
          <p:spPr bwMode="auto">
            <a:xfrm>
              <a:off x="5527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3" name="Rectangle 191"/>
            <p:cNvSpPr>
              <a:spLocks noChangeArrowheads="1"/>
            </p:cNvSpPr>
            <p:nvPr userDrawn="1"/>
          </p:nvSpPr>
          <p:spPr bwMode="auto">
            <a:xfrm>
              <a:off x="5581" y="160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4" name="Rectangle 192"/>
            <p:cNvSpPr>
              <a:spLocks noChangeArrowheads="1"/>
            </p:cNvSpPr>
            <p:nvPr userDrawn="1"/>
          </p:nvSpPr>
          <p:spPr bwMode="auto">
            <a:xfrm>
              <a:off x="5633" y="160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5" name="Rectangle 193"/>
            <p:cNvSpPr>
              <a:spLocks noChangeArrowheads="1"/>
            </p:cNvSpPr>
            <p:nvPr userDrawn="1"/>
          </p:nvSpPr>
          <p:spPr bwMode="auto">
            <a:xfrm>
              <a:off x="5581" y="106"/>
              <a:ext cx="52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6" name="Rectangle 194"/>
            <p:cNvSpPr>
              <a:spLocks noChangeArrowheads="1"/>
            </p:cNvSpPr>
            <p:nvPr userDrawn="1"/>
          </p:nvSpPr>
          <p:spPr bwMode="auto">
            <a:xfrm>
              <a:off x="5633" y="106"/>
              <a:ext cx="54" cy="54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7" name="Rectangle 195"/>
            <p:cNvSpPr>
              <a:spLocks noChangeArrowheads="1"/>
            </p:cNvSpPr>
            <p:nvPr userDrawn="1"/>
          </p:nvSpPr>
          <p:spPr bwMode="auto">
            <a:xfrm>
              <a:off x="5527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8" name="Rectangle 196"/>
            <p:cNvSpPr>
              <a:spLocks noChangeArrowheads="1"/>
            </p:cNvSpPr>
            <p:nvPr userDrawn="1"/>
          </p:nvSpPr>
          <p:spPr bwMode="auto">
            <a:xfrm>
              <a:off x="5581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99" name="Rectangle 197"/>
            <p:cNvSpPr>
              <a:spLocks noChangeArrowheads="1"/>
            </p:cNvSpPr>
            <p:nvPr userDrawn="1"/>
          </p:nvSpPr>
          <p:spPr bwMode="auto">
            <a:xfrm>
              <a:off x="5633" y="54"/>
              <a:ext cx="54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00" name="Rectangle 198"/>
            <p:cNvSpPr>
              <a:spLocks noChangeArrowheads="1"/>
            </p:cNvSpPr>
            <p:nvPr userDrawn="1"/>
          </p:nvSpPr>
          <p:spPr bwMode="auto">
            <a:xfrm>
              <a:off x="5475" y="54"/>
              <a:ext cx="52" cy="52"/>
            </a:xfrm>
            <a:prstGeom prst="rect">
              <a:avLst/>
            </a:prstGeom>
            <a:solidFill>
              <a:srgbClr val="2AA3D8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</p:grpSp>
      <p:sp>
        <p:nvSpPr>
          <p:cNvPr id="2247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424862" cy="2736850"/>
          </a:xfrm>
        </p:spPr>
        <p:txBody>
          <a:bodyPr anchor="b" anchorCtr="1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AT"/>
              <a:t>Click to edit Master title style</a:t>
            </a:r>
          </a:p>
        </p:txBody>
      </p:sp>
      <p:sp>
        <p:nvSpPr>
          <p:cNvPr id="2248" name="Rectangle 200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997200"/>
            <a:ext cx="8424862" cy="1439863"/>
          </a:xfrm>
        </p:spPr>
        <p:txBody>
          <a:bodyPr anchor="ctr"/>
          <a:lstStyle>
            <a:lvl1pPr marL="0" indent="0" algn="ctr">
              <a:buFont typeface="Arial" charset="0"/>
              <a:buNone/>
              <a:defRPr sz="3600"/>
            </a:lvl1pPr>
          </a:lstStyle>
          <a:p>
            <a:r>
              <a:rPr lang="de-AT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827B-B4F2-4F49-8E98-AED336804C22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4450"/>
            <a:ext cx="2225675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44450"/>
            <a:ext cx="652938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DFC2C-6DBF-47B8-9BD3-4580ECBA384E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562B-162F-481E-8633-0F82464E200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C5EC-1432-4D6D-9D5A-3AE0CBEBCEF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3" y="908050"/>
            <a:ext cx="4376737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78325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94D9-CA70-4123-844A-64438324E93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E9E4-CF6E-4F33-A330-C5E0808D32E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93DBD-A2CE-4587-8BA4-7366EE41E3B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3885-BF44-4874-8DE5-FDB9C0328796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10F5-234C-4907-8BB1-02C0B8D6036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588B-0843-443C-943F-1F8554DE8787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8693150" y="6327775"/>
            <a:ext cx="361950" cy="406400"/>
            <a:chOff x="5494" y="4030"/>
            <a:chExt cx="179" cy="201"/>
          </a:xfrm>
        </p:grpSpPr>
        <p:sp>
          <p:nvSpPr>
            <p:cNvPr id="1027" name="Freeform 3"/>
            <p:cNvSpPr>
              <a:spLocks/>
            </p:cNvSpPr>
            <p:nvPr userDrawn="1"/>
          </p:nvSpPr>
          <p:spPr bwMode="auto">
            <a:xfrm>
              <a:off x="5494" y="4030"/>
              <a:ext cx="160" cy="201"/>
            </a:xfrm>
            <a:custGeom>
              <a:avLst/>
              <a:gdLst/>
              <a:ahLst/>
              <a:cxnLst>
                <a:cxn ang="0">
                  <a:pos x="116" y="318"/>
                </a:cxn>
                <a:cxn ang="0">
                  <a:pos x="108" y="299"/>
                </a:cxn>
                <a:cxn ang="0">
                  <a:pos x="93" y="298"/>
                </a:cxn>
                <a:cxn ang="0">
                  <a:pos x="83" y="309"/>
                </a:cxn>
                <a:cxn ang="0">
                  <a:pos x="66" y="306"/>
                </a:cxn>
                <a:cxn ang="0">
                  <a:pos x="69" y="282"/>
                </a:cxn>
                <a:cxn ang="0">
                  <a:pos x="51" y="276"/>
                </a:cxn>
                <a:cxn ang="0">
                  <a:pos x="19" y="294"/>
                </a:cxn>
                <a:cxn ang="0">
                  <a:pos x="2" y="287"/>
                </a:cxn>
                <a:cxn ang="0">
                  <a:pos x="5" y="271"/>
                </a:cxn>
                <a:cxn ang="0">
                  <a:pos x="36" y="256"/>
                </a:cxn>
                <a:cxn ang="0">
                  <a:pos x="42" y="234"/>
                </a:cxn>
                <a:cxn ang="0">
                  <a:pos x="31" y="219"/>
                </a:cxn>
                <a:cxn ang="0">
                  <a:pos x="7" y="208"/>
                </a:cxn>
                <a:cxn ang="0">
                  <a:pos x="14" y="193"/>
                </a:cxn>
                <a:cxn ang="0">
                  <a:pos x="39" y="187"/>
                </a:cxn>
                <a:cxn ang="0">
                  <a:pos x="49" y="168"/>
                </a:cxn>
                <a:cxn ang="0">
                  <a:pos x="47" y="145"/>
                </a:cxn>
                <a:cxn ang="0">
                  <a:pos x="63" y="136"/>
                </a:cxn>
                <a:cxn ang="0">
                  <a:pos x="83" y="124"/>
                </a:cxn>
                <a:cxn ang="0">
                  <a:pos x="73" y="104"/>
                </a:cxn>
                <a:cxn ang="0">
                  <a:pos x="76" y="86"/>
                </a:cxn>
                <a:cxn ang="0">
                  <a:pos x="93" y="89"/>
                </a:cxn>
                <a:cxn ang="0">
                  <a:pos x="118" y="99"/>
                </a:cxn>
                <a:cxn ang="0">
                  <a:pos x="131" y="82"/>
                </a:cxn>
                <a:cxn ang="0">
                  <a:pos x="126" y="47"/>
                </a:cxn>
                <a:cxn ang="0">
                  <a:pos x="120" y="19"/>
                </a:cxn>
                <a:cxn ang="0">
                  <a:pos x="126" y="3"/>
                </a:cxn>
                <a:cxn ang="0">
                  <a:pos x="147" y="2"/>
                </a:cxn>
                <a:cxn ang="0">
                  <a:pos x="158" y="19"/>
                </a:cxn>
                <a:cxn ang="0">
                  <a:pos x="150" y="51"/>
                </a:cxn>
                <a:cxn ang="0">
                  <a:pos x="145" y="94"/>
                </a:cxn>
                <a:cxn ang="0">
                  <a:pos x="155" y="109"/>
                </a:cxn>
                <a:cxn ang="0">
                  <a:pos x="182" y="111"/>
                </a:cxn>
                <a:cxn ang="0">
                  <a:pos x="189" y="99"/>
                </a:cxn>
                <a:cxn ang="0">
                  <a:pos x="205" y="66"/>
                </a:cxn>
                <a:cxn ang="0">
                  <a:pos x="221" y="66"/>
                </a:cxn>
                <a:cxn ang="0">
                  <a:pos x="221" y="86"/>
                </a:cxn>
                <a:cxn ang="0">
                  <a:pos x="199" y="119"/>
                </a:cxn>
                <a:cxn ang="0">
                  <a:pos x="205" y="136"/>
                </a:cxn>
                <a:cxn ang="0">
                  <a:pos x="224" y="136"/>
                </a:cxn>
                <a:cxn ang="0">
                  <a:pos x="242" y="123"/>
                </a:cxn>
                <a:cxn ang="0">
                  <a:pos x="252" y="131"/>
                </a:cxn>
                <a:cxn ang="0">
                  <a:pos x="251" y="145"/>
                </a:cxn>
                <a:cxn ang="0">
                  <a:pos x="231" y="165"/>
                </a:cxn>
                <a:cxn ang="0">
                  <a:pos x="232" y="224"/>
                </a:cxn>
                <a:cxn ang="0">
                  <a:pos x="246" y="240"/>
                </a:cxn>
                <a:cxn ang="0">
                  <a:pos x="247" y="259"/>
                </a:cxn>
                <a:cxn ang="0">
                  <a:pos x="232" y="262"/>
                </a:cxn>
                <a:cxn ang="0">
                  <a:pos x="222" y="276"/>
                </a:cxn>
                <a:cxn ang="0">
                  <a:pos x="231" y="298"/>
                </a:cxn>
                <a:cxn ang="0">
                  <a:pos x="217" y="303"/>
                </a:cxn>
                <a:cxn ang="0">
                  <a:pos x="199" y="284"/>
                </a:cxn>
                <a:cxn ang="0">
                  <a:pos x="182" y="291"/>
                </a:cxn>
                <a:cxn ang="0">
                  <a:pos x="170" y="306"/>
                </a:cxn>
                <a:cxn ang="0">
                  <a:pos x="143" y="308"/>
                </a:cxn>
                <a:cxn ang="0">
                  <a:pos x="128" y="318"/>
                </a:cxn>
              </a:cxnLst>
              <a:rect l="0" t="0" r="r" b="b"/>
              <a:pathLst>
                <a:path w="254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  <a:lnTo>
                    <a:pt x="155" y="109"/>
                  </a:lnTo>
                  <a:lnTo>
                    <a:pt x="158" y="109"/>
                  </a:lnTo>
                  <a:lnTo>
                    <a:pt x="165" y="113"/>
                  </a:lnTo>
                  <a:lnTo>
                    <a:pt x="172" y="113"/>
                  </a:lnTo>
                  <a:lnTo>
                    <a:pt x="175" y="113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87" y="108"/>
                  </a:lnTo>
                  <a:lnTo>
                    <a:pt x="187" y="104"/>
                  </a:lnTo>
                  <a:lnTo>
                    <a:pt x="189" y="103"/>
                  </a:lnTo>
                  <a:lnTo>
                    <a:pt x="189" y="99"/>
                  </a:lnTo>
                  <a:lnTo>
                    <a:pt x="190" y="89"/>
                  </a:lnTo>
                  <a:lnTo>
                    <a:pt x="195" y="79"/>
                  </a:lnTo>
                  <a:lnTo>
                    <a:pt x="199" y="74"/>
                  </a:lnTo>
                  <a:lnTo>
                    <a:pt x="200" y="71"/>
                  </a:lnTo>
                  <a:lnTo>
                    <a:pt x="204" y="67"/>
                  </a:lnTo>
                  <a:lnTo>
                    <a:pt x="205" y="66"/>
                  </a:lnTo>
                  <a:lnTo>
                    <a:pt x="207" y="64"/>
                  </a:lnTo>
                  <a:lnTo>
                    <a:pt x="212" y="62"/>
                  </a:lnTo>
                  <a:lnTo>
                    <a:pt x="215" y="62"/>
                  </a:lnTo>
                  <a:lnTo>
                    <a:pt x="217" y="62"/>
                  </a:lnTo>
                  <a:lnTo>
                    <a:pt x="219" y="64"/>
                  </a:lnTo>
                  <a:lnTo>
                    <a:pt x="221" y="66"/>
                  </a:lnTo>
                  <a:lnTo>
                    <a:pt x="222" y="67"/>
                  </a:lnTo>
                  <a:lnTo>
                    <a:pt x="224" y="71"/>
                  </a:lnTo>
                  <a:lnTo>
                    <a:pt x="224" y="76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6"/>
                  </a:lnTo>
                  <a:lnTo>
                    <a:pt x="219" y="94"/>
                  </a:lnTo>
                  <a:lnTo>
                    <a:pt x="212" y="101"/>
                  </a:lnTo>
                  <a:lnTo>
                    <a:pt x="204" y="108"/>
                  </a:lnTo>
                  <a:lnTo>
                    <a:pt x="202" y="109"/>
                  </a:lnTo>
                  <a:lnTo>
                    <a:pt x="202" y="113"/>
                  </a:lnTo>
                  <a:lnTo>
                    <a:pt x="199" y="119"/>
                  </a:lnTo>
                  <a:lnTo>
                    <a:pt x="199" y="124"/>
                  </a:lnTo>
                  <a:lnTo>
                    <a:pt x="199" y="128"/>
                  </a:lnTo>
                  <a:lnTo>
                    <a:pt x="200" y="131"/>
                  </a:lnTo>
                  <a:lnTo>
                    <a:pt x="202" y="133"/>
                  </a:lnTo>
                  <a:lnTo>
                    <a:pt x="204" y="135"/>
                  </a:lnTo>
                  <a:lnTo>
                    <a:pt x="205" y="136"/>
                  </a:lnTo>
                  <a:lnTo>
                    <a:pt x="210" y="140"/>
                  </a:lnTo>
                  <a:lnTo>
                    <a:pt x="212" y="140"/>
                  </a:lnTo>
                  <a:lnTo>
                    <a:pt x="215" y="141"/>
                  </a:lnTo>
                  <a:lnTo>
                    <a:pt x="219" y="140"/>
                  </a:lnTo>
                  <a:lnTo>
                    <a:pt x="221" y="140"/>
                  </a:lnTo>
                  <a:lnTo>
                    <a:pt x="224" y="136"/>
                  </a:lnTo>
                  <a:lnTo>
                    <a:pt x="227" y="131"/>
                  </a:lnTo>
                  <a:lnTo>
                    <a:pt x="231" y="130"/>
                  </a:lnTo>
                  <a:lnTo>
                    <a:pt x="232" y="128"/>
                  </a:lnTo>
                  <a:lnTo>
                    <a:pt x="236" y="124"/>
                  </a:lnTo>
                  <a:lnTo>
                    <a:pt x="239" y="124"/>
                  </a:lnTo>
                  <a:lnTo>
                    <a:pt x="242" y="123"/>
                  </a:lnTo>
                  <a:lnTo>
                    <a:pt x="244" y="123"/>
                  </a:lnTo>
                  <a:lnTo>
                    <a:pt x="247" y="124"/>
                  </a:lnTo>
                  <a:lnTo>
                    <a:pt x="247" y="124"/>
                  </a:lnTo>
                  <a:lnTo>
                    <a:pt x="249" y="124"/>
                  </a:lnTo>
                  <a:lnTo>
                    <a:pt x="251" y="128"/>
                  </a:lnTo>
                  <a:lnTo>
                    <a:pt x="252" y="131"/>
                  </a:lnTo>
                  <a:lnTo>
                    <a:pt x="254" y="133"/>
                  </a:lnTo>
                  <a:lnTo>
                    <a:pt x="254" y="136"/>
                  </a:lnTo>
                  <a:lnTo>
                    <a:pt x="254" y="138"/>
                  </a:lnTo>
                  <a:lnTo>
                    <a:pt x="254" y="140"/>
                  </a:lnTo>
                  <a:lnTo>
                    <a:pt x="252" y="143"/>
                  </a:lnTo>
                  <a:lnTo>
                    <a:pt x="251" y="145"/>
                  </a:lnTo>
                  <a:lnTo>
                    <a:pt x="247" y="148"/>
                  </a:lnTo>
                  <a:lnTo>
                    <a:pt x="242" y="153"/>
                  </a:lnTo>
                  <a:lnTo>
                    <a:pt x="239" y="156"/>
                  </a:lnTo>
                  <a:lnTo>
                    <a:pt x="234" y="160"/>
                  </a:lnTo>
                  <a:lnTo>
                    <a:pt x="231" y="163"/>
                  </a:lnTo>
                  <a:lnTo>
                    <a:pt x="231" y="165"/>
                  </a:lnTo>
                  <a:lnTo>
                    <a:pt x="229" y="166"/>
                  </a:lnTo>
                  <a:lnTo>
                    <a:pt x="229" y="175"/>
                  </a:lnTo>
                  <a:lnTo>
                    <a:pt x="227" y="187"/>
                  </a:lnTo>
                  <a:lnTo>
                    <a:pt x="229" y="200"/>
                  </a:lnTo>
                  <a:lnTo>
                    <a:pt x="231" y="212"/>
                  </a:lnTo>
                  <a:lnTo>
                    <a:pt x="232" y="224"/>
                  </a:lnTo>
                  <a:lnTo>
                    <a:pt x="232" y="229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39" y="237"/>
                  </a:lnTo>
                  <a:lnTo>
                    <a:pt x="242" y="239"/>
                  </a:lnTo>
                  <a:lnTo>
                    <a:pt x="246" y="240"/>
                  </a:lnTo>
                  <a:lnTo>
                    <a:pt x="247" y="244"/>
                  </a:lnTo>
                  <a:lnTo>
                    <a:pt x="249" y="247"/>
                  </a:lnTo>
                  <a:lnTo>
                    <a:pt x="249" y="249"/>
                  </a:lnTo>
                  <a:lnTo>
                    <a:pt x="249" y="252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1"/>
                  </a:lnTo>
                  <a:lnTo>
                    <a:pt x="244" y="262"/>
                  </a:lnTo>
                  <a:lnTo>
                    <a:pt x="241" y="262"/>
                  </a:lnTo>
                  <a:lnTo>
                    <a:pt x="239" y="264"/>
                  </a:lnTo>
                  <a:lnTo>
                    <a:pt x="236" y="262"/>
                  </a:lnTo>
                  <a:lnTo>
                    <a:pt x="232" y="262"/>
                  </a:lnTo>
                  <a:lnTo>
                    <a:pt x="231" y="262"/>
                  </a:lnTo>
                  <a:lnTo>
                    <a:pt x="227" y="264"/>
                  </a:lnTo>
                  <a:lnTo>
                    <a:pt x="224" y="267"/>
                  </a:lnTo>
                  <a:lnTo>
                    <a:pt x="222" y="271"/>
                  </a:lnTo>
                  <a:lnTo>
                    <a:pt x="221" y="272"/>
                  </a:lnTo>
                  <a:lnTo>
                    <a:pt x="222" y="276"/>
                  </a:lnTo>
                  <a:lnTo>
                    <a:pt x="224" y="281"/>
                  </a:lnTo>
                  <a:lnTo>
                    <a:pt x="227" y="286"/>
                  </a:lnTo>
                  <a:lnTo>
                    <a:pt x="231" y="289"/>
                  </a:lnTo>
                  <a:lnTo>
                    <a:pt x="232" y="293"/>
                  </a:lnTo>
                  <a:lnTo>
                    <a:pt x="232" y="298"/>
                  </a:lnTo>
                  <a:lnTo>
                    <a:pt x="231" y="298"/>
                  </a:lnTo>
                  <a:lnTo>
                    <a:pt x="231" y="299"/>
                  </a:lnTo>
                  <a:lnTo>
                    <a:pt x="227" y="303"/>
                  </a:lnTo>
                  <a:lnTo>
                    <a:pt x="224" y="303"/>
                  </a:lnTo>
                  <a:lnTo>
                    <a:pt x="222" y="304"/>
                  </a:lnTo>
                  <a:lnTo>
                    <a:pt x="219" y="303"/>
                  </a:lnTo>
                  <a:lnTo>
                    <a:pt x="217" y="303"/>
                  </a:lnTo>
                  <a:lnTo>
                    <a:pt x="215" y="299"/>
                  </a:lnTo>
                  <a:lnTo>
                    <a:pt x="210" y="294"/>
                  </a:lnTo>
                  <a:lnTo>
                    <a:pt x="205" y="289"/>
                  </a:lnTo>
                  <a:lnTo>
                    <a:pt x="204" y="287"/>
                  </a:lnTo>
                  <a:lnTo>
                    <a:pt x="200" y="286"/>
                  </a:lnTo>
                  <a:lnTo>
                    <a:pt x="199" y="284"/>
                  </a:lnTo>
                  <a:lnTo>
                    <a:pt x="195" y="284"/>
                  </a:lnTo>
                  <a:lnTo>
                    <a:pt x="192" y="284"/>
                  </a:lnTo>
                  <a:lnTo>
                    <a:pt x="187" y="286"/>
                  </a:lnTo>
                  <a:lnTo>
                    <a:pt x="185" y="286"/>
                  </a:lnTo>
                  <a:lnTo>
                    <a:pt x="184" y="287"/>
                  </a:lnTo>
                  <a:lnTo>
                    <a:pt x="182" y="291"/>
                  </a:lnTo>
                  <a:lnTo>
                    <a:pt x="178" y="294"/>
                  </a:lnTo>
                  <a:lnTo>
                    <a:pt x="178" y="298"/>
                  </a:lnTo>
                  <a:lnTo>
                    <a:pt x="175" y="301"/>
                  </a:lnTo>
                  <a:lnTo>
                    <a:pt x="173" y="303"/>
                  </a:lnTo>
                  <a:lnTo>
                    <a:pt x="172" y="304"/>
                  </a:lnTo>
                  <a:lnTo>
                    <a:pt x="170" y="306"/>
                  </a:lnTo>
                  <a:lnTo>
                    <a:pt x="163" y="306"/>
                  </a:lnTo>
                  <a:lnTo>
                    <a:pt x="158" y="304"/>
                  </a:lnTo>
                  <a:lnTo>
                    <a:pt x="153" y="304"/>
                  </a:lnTo>
                  <a:lnTo>
                    <a:pt x="150" y="306"/>
                  </a:lnTo>
                  <a:lnTo>
                    <a:pt x="147" y="306"/>
                  </a:lnTo>
                  <a:lnTo>
                    <a:pt x="143" y="308"/>
                  </a:lnTo>
                  <a:lnTo>
                    <a:pt x="142" y="311"/>
                  </a:lnTo>
                  <a:lnTo>
                    <a:pt x="138" y="313"/>
                  </a:lnTo>
                  <a:lnTo>
                    <a:pt x="136" y="316"/>
                  </a:lnTo>
                  <a:lnTo>
                    <a:pt x="133" y="318"/>
                  </a:lnTo>
                  <a:lnTo>
                    <a:pt x="131" y="318"/>
                  </a:lnTo>
                  <a:lnTo>
                    <a:pt x="128" y="318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2" name="Freeform 4"/>
            <p:cNvSpPr>
              <a:spLocks/>
            </p:cNvSpPr>
            <p:nvPr userDrawn="1"/>
          </p:nvSpPr>
          <p:spPr bwMode="auto">
            <a:xfrm>
              <a:off x="5494" y="4030"/>
              <a:ext cx="100" cy="201"/>
            </a:xfrm>
            <a:custGeom>
              <a:avLst/>
              <a:gdLst/>
              <a:ahLst/>
              <a:cxnLst>
                <a:cxn ang="0">
                  <a:pos x="120" y="319"/>
                </a:cxn>
                <a:cxn ang="0">
                  <a:pos x="113" y="311"/>
                </a:cxn>
                <a:cxn ang="0">
                  <a:pos x="108" y="299"/>
                </a:cxn>
                <a:cxn ang="0">
                  <a:pos x="96" y="298"/>
                </a:cxn>
                <a:cxn ang="0">
                  <a:pos x="89" y="301"/>
                </a:cxn>
                <a:cxn ang="0">
                  <a:pos x="83" y="309"/>
                </a:cxn>
                <a:cxn ang="0">
                  <a:pos x="71" y="309"/>
                </a:cxn>
                <a:cxn ang="0">
                  <a:pos x="64" y="301"/>
                </a:cxn>
                <a:cxn ang="0">
                  <a:pos x="69" y="282"/>
                </a:cxn>
                <a:cxn ang="0">
                  <a:pos x="61" y="276"/>
                </a:cxn>
                <a:cxn ang="0">
                  <a:pos x="42" y="279"/>
                </a:cxn>
                <a:cxn ang="0">
                  <a:pos x="19" y="294"/>
                </a:cxn>
                <a:cxn ang="0">
                  <a:pos x="5" y="293"/>
                </a:cxn>
                <a:cxn ang="0">
                  <a:pos x="0" y="282"/>
                </a:cxn>
                <a:cxn ang="0">
                  <a:pos x="5" y="271"/>
                </a:cxn>
                <a:cxn ang="0">
                  <a:pos x="31" y="259"/>
                </a:cxn>
                <a:cxn ang="0">
                  <a:pos x="39" y="249"/>
                </a:cxn>
                <a:cxn ang="0">
                  <a:pos x="42" y="234"/>
                </a:cxn>
                <a:cxn ang="0">
                  <a:pos x="36" y="222"/>
                </a:cxn>
                <a:cxn ang="0">
                  <a:pos x="17" y="215"/>
                </a:cxn>
                <a:cxn ang="0">
                  <a:pos x="7" y="208"/>
                </a:cxn>
                <a:cxn ang="0">
                  <a:pos x="9" y="195"/>
                </a:cxn>
                <a:cxn ang="0">
                  <a:pos x="22" y="193"/>
                </a:cxn>
                <a:cxn ang="0">
                  <a:pos x="39" y="187"/>
                </a:cxn>
                <a:cxn ang="0">
                  <a:pos x="49" y="172"/>
                </a:cxn>
                <a:cxn ang="0">
                  <a:pos x="44" y="156"/>
                </a:cxn>
                <a:cxn ang="0">
                  <a:pos x="47" y="145"/>
                </a:cxn>
                <a:cxn ang="0">
                  <a:pos x="56" y="136"/>
                </a:cxn>
                <a:cxn ang="0">
                  <a:pos x="71" y="136"/>
                </a:cxn>
                <a:cxn ang="0">
                  <a:pos x="83" y="124"/>
                </a:cxn>
                <a:cxn ang="0">
                  <a:pos x="81" y="114"/>
                </a:cxn>
                <a:cxn ang="0">
                  <a:pos x="71" y="98"/>
                </a:cxn>
                <a:cxn ang="0">
                  <a:pos x="76" y="86"/>
                </a:cxn>
                <a:cxn ang="0">
                  <a:pos x="88" y="86"/>
                </a:cxn>
                <a:cxn ang="0">
                  <a:pos x="105" y="98"/>
                </a:cxn>
                <a:cxn ang="0">
                  <a:pos x="118" y="99"/>
                </a:cxn>
                <a:cxn ang="0">
                  <a:pos x="130" y="91"/>
                </a:cxn>
                <a:cxn ang="0">
                  <a:pos x="133" y="72"/>
                </a:cxn>
                <a:cxn ang="0">
                  <a:pos x="126" y="47"/>
                </a:cxn>
                <a:cxn ang="0">
                  <a:pos x="120" y="27"/>
                </a:cxn>
                <a:cxn ang="0">
                  <a:pos x="121" y="14"/>
                </a:cxn>
                <a:cxn ang="0">
                  <a:pos x="126" y="3"/>
                </a:cxn>
                <a:cxn ang="0">
                  <a:pos x="142" y="0"/>
                </a:cxn>
                <a:cxn ang="0">
                  <a:pos x="153" y="5"/>
                </a:cxn>
                <a:cxn ang="0">
                  <a:pos x="158" y="19"/>
                </a:cxn>
                <a:cxn ang="0">
                  <a:pos x="155" y="39"/>
                </a:cxn>
                <a:cxn ang="0">
                  <a:pos x="147" y="59"/>
                </a:cxn>
                <a:cxn ang="0">
                  <a:pos x="145" y="94"/>
                </a:cxn>
                <a:cxn ang="0">
                  <a:pos x="150" y="106"/>
                </a:cxn>
              </a:cxnLst>
              <a:rect l="0" t="0" r="r" b="b"/>
              <a:pathLst>
                <a:path w="158" h="319">
                  <a:moveTo>
                    <a:pt x="128" y="318"/>
                  </a:moveTo>
                  <a:lnTo>
                    <a:pt x="125" y="319"/>
                  </a:lnTo>
                  <a:lnTo>
                    <a:pt x="121" y="319"/>
                  </a:lnTo>
                  <a:lnTo>
                    <a:pt x="120" y="319"/>
                  </a:lnTo>
                  <a:lnTo>
                    <a:pt x="118" y="318"/>
                  </a:lnTo>
                  <a:lnTo>
                    <a:pt x="116" y="318"/>
                  </a:lnTo>
                  <a:lnTo>
                    <a:pt x="116" y="314"/>
                  </a:lnTo>
                  <a:lnTo>
                    <a:pt x="113" y="311"/>
                  </a:lnTo>
                  <a:lnTo>
                    <a:pt x="113" y="306"/>
                  </a:lnTo>
                  <a:lnTo>
                    <a:pt x="111" y="304"/>
                  </a:lnTo>
                  <a:lnTo>
                    <a:pt x="110" y="303"/>
                  </a:lnTo>
                  <a:lnTo>
                    <a:pt x="108" y="299"/>
                  </a:lnTo>
                  <a:lnTo>
                    <a:pt x="106" y="299"/>
                  </a:lnTo>
                  <a:lnTo>
                    <a:pt x="103" y="298"/>
                  </a:lnTo>
                  <a:lnTo>
                    <a:pt x="100" y="298"/>
                  </a:lnTo>
                  <a:lnTo>
                    <a:pt x="96" y="298"/>
                  </a:lnTo>
                  <a:lnTo>
                    <a:pt x="94" y="298"/>
                  </a:lnTo>
                  <a:lnTo>
                    <a:pt x="93" y="298"/>
                  </a:lnTo>
                  <a:lnTo>
                    <a:pt x="91" y="299"/>
                  </a:lnTo>
                  <a:lnTo>
                    <a:pt x="89" y="301"/>
                  </a:lnTo>
                  <a:lnTo>
                    <a:pt x="88" y="304"/>
                  </a:lnTo>
                  <a:lnTo>
                    <a:pt x="84" y="308"/>
                  </a:lnTo>
                  <a:lnTo>
                    <a:pt x="84" y="309"/>
                  </a:lnTo>
                  <a:lnTo>
                    <a:pt x="83" y="309"/>
                  </a:lnTo>
                  <a:lnTo>
                    <a:pt x="79" y="311"/>
                  </a:lnTo>
                  <a:lnTo>
                    <a:pt x="76" y="311"/>
                  </a:lnTo>
                  <a:lnTo>
                    <a:pt x="73" y="311"/>
                  </a:lnTo>
                  <a:lnTo>
                    <a:pt x="71" y="309"/>
                  </a:lnTo>
                  <a:lnTo>
                    <a:pt x="68" y="308"/>
                  </a:lnTo>
                  <a:lnTo>
                    <a:pt x="66" y="306"/>
                  </a:lnTo>
                  <a:lnTo>
                    <a:pt x="64" y="304"/>
                  </a:lnTo>
                  <a:lnTo>
                    <a:pt x="64" y="301"/>
                  </a:lnTo>
                  <a:lnTo>
                    <a:pt x="64" y="299"/>
                  </a:lnTo>
                  <a:lnTo>
                    <a:pt x="66" y="294"/>
                  </a:lnTo>
                  <a:lnTo>
                    <a:pt x="69" y="284"/>
                  </a:lnTo>
                  <a:lnTo>
                    <a:pt x="69" y="282"/>
                  </a:lnTo>
                  <a:lnTo>
                    <a:pt x="69" y="279"/>
                  </a:lnTo>
                  <a:lnTo>
                    <a:pt x="68" y="279"/>
                  </a:lnTo>
                  <a:lnTo>
                    <a:pt x="68" y="277"/>
                  </a:lnTo>
                  <a:lnTo>
                    <a:pt x="61" y="276"/>
                  </a:lnTo>
                  <a:lnTo>
                    <a:pt x="56" y="276"/>
                  </a:lnTo>
                  <a:lnTo>
                    <a:pt x="51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9" y="282"/>
                  </a:lnTo>
                  <a:lnTo>
                    <a:pt x="31" y="287"/>
                  </a:lnTo>
                  <a:lnTo>
                    <a:pt x="22" y="293"/>
                  </a:lnTo>
                  <a:lnTo>
                    <a:pt x="19" y="294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9" y="294"/>
                  </a:lnTo>
                  <a:lnTo>
                    <a:pt x="5" y="293"/>
                  </a:lnTo>
                  <a:lnTo>
                    <a:pt x="4" y="291"/>
                  </a:lnTo>
                  <a:lnTo>
                    <a:pt x="2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79"/>
                  </a:lnTo>
                  <a:lnTo>
                    <a:pt x="2" y="276"/>
                  </a:lnTo>
                  <a:lnTo>
                    <a:pt x="4" y="274"/>
                  </a:lnTo>
                  <a:lnTo>
                    <a:pt x="5" y="271"/>
                  </a:lnTo>
                  <a:lnTo>
                    <a:pt x="10" y="269"/>
                  </a:lnTo>
                  <a:lnTo>
                    <a:pt x="19" y="264"/>
                  </a:lnTo>
                  <a:lnTo>
                    <a:pt x="27" y="261"/>
                  </a:lnTo>
                  <a:lnTo>
                    <a:pt x="31" y="259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9" y="251"/>
                  </a:lnTo>
                  <a:lnTo>
                    <a:pt x="39" y="249"/>
                  </a:lnTo>
                  <a:lnTo>
                    <a:pt x="41" y="247"/>
                  </a:lnTo>
                  <a:lnTo>
                    <a:pt x="42" y="242"/>
                  </a:lnTo>
                  <a:lnTo>
                    <a:pt x="42" y="235"/>
                  </a:lnTo>
                  <a:lnTo>
                    <a:pt x="42" y="234"/>
                  </a:lnTo>
                  <a:lnTo>
                    <a:pt x="42" y="232"/>
                  </a:lnTo>
                  <a:lnTo>
                    <a:pt x="39" y="227"/>
                  </a:lnTo>
                  <a:lnTo>
                    <a:pt x="39" y="224"/>
                  </a:lnTo>
                  <a:lnTo>
                    <a:pt x="36" y="222"/>
                  </a:lnTo>
                  <a:lnTo>
                    <a:pt x="32" y="220"/>
                  </a:lnTo>
                  <a:lnTo>
                    <a:pt x="31" y="219"/>
                  </a:lnTo>
                  <a:lnTo>
                    <a:pt x="24" y="217"/>
                  </a:lnTo>
                  <a:lnTo>
                    <a:pt x="17" y="215"/>
                  </a:lnTo>
                  <a:lnTo>
                    <a:pt x="12" y="214"/>
                  </a:lnTo>
                  <a:lnTo>
                    <a:pt x="10" y="212"/>
                  </a:lnTo>
                  <a:lnTo>
                    <a:pt x="9" y="210"/>
                  </a:lnTo>
                  <a:lnTo>
                    <a:pt x="7" y="208"/>
                  </a:lnTo>
                  <a:lnTo>
                    <a:pt x="7" y="205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9" y="195"/>
                  </a:lnTo>
                  <a:lnTo>
                    <a:pt x="10" y="193"/>
                  </a:lnTo>
                  <a:lnTo>
                    <a:pt x="14" y="193"/>
                  </a:lnTo>
                  <a:lnTo>
                    <a:pt x="17" y="193"/>
                  </a:lnTo>
                  <a:lnTo>
                    <a:pt x="22" y="193"/>
                  </a:lnTo>
                  <a:lnTo>
                    <a:pt x="31" y="192"/>
                  </a:lnTo>
                  <a:lnTo>
                    <a:pt x="32" y="190"/>
                  </a:lnTo>
                  <a:lnTo>
                    <a:pt x="36" y="190"/>
                  </a:lnTo>
                  <a:lnTo>
                    <a:pt x="39" y="187"/>
                  </a:lnTo>
                  <a:lnTo>
                    <a:pt x="42" y="185"/>
                  </a:lnTo>
                  <a:lnTo>
                    <a:pt x="46" y="182"/>
                  </a:lnTo>
                  <a:lnTo>
                    <a:pt x="47" y="175"/>
                  </a:lnTo>
                  <a:lnTo>
                    <a:pt x="49" y="172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46" y="160"/>
                  </a:lnTo>
                  <a:lnTo>
                    <a:pt x="44" y="156"/>
                  </a:lnTo>
                  <a:lnTo>
                    <a:pt x="44" y="151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7" y="145"/>
                  </a:lnTo>
                  <a:lnTo>
                    <a:pt x="49" y="143"/>
                  </a:lnTo>
                  <a:lnTo>
                    <a:pt x="54" y="140"/>
                  </a:lnTo>
                  <a:lnTo>
                    <a:pt x="54" y="138"/>
                  </a:lnTo>
                  <a:lnTo>
                    <a:pt x="56" y="136"/>
                  </a:lnTo>
                  <a:lnTo>
                    <a:pt x="59" y="136"/>
                  </a:lnTo>
                  <a:lnTo>
                    <a:pt x="63" y="136"/>
                  </a:lnTo>
                  <a:lnTo>
                    <a:pt x="68" y="136"/>
                  </a:lnTo>
                  <a:lnTo>
                    <a:pt x="71" y="136"/>
                  </a:lnTo>
                  <a:lnTo>
                    <a:pt x="74" y="133"/>
                  </a:lnTo>
                  <a:lnTo>
                    <a:pt x="79" y="131"/>
                  </a:lnTo>
                  <a:lnTo>
                    <a:pt x="81" y="128"/>
                  </a:lnTo>
                  <a:lnTo>
                    <a:pt x="83" y="124"/>
                  </a:lnTo>
                  <a:lnTo>
                    <a:pt x="84" y="121"/>
                  </a:lnTo>
                  <a:lnTo>
                    <a:pt x="84" y="119"/>
                  </a:lnTo>
                  <a:lnTo>
                    <a:pt x="83" y="116"/>
                  </a:lnTo>
                  <a:lnTo>
                    <a:pt x="81" y="114"/>
                  </a:lnTo>
                  <a:lnTo>
                    <a:pt x="76" y="109"/>
                  </a:lnTo>
                  <a:lnTo>
                    <a:pt x="73" y="104"/>
                  </a:lnTo>
                  <a:lnTo>
                    <a:pt x="71" y="101"/>
                  </a:lnTo>
                  <a:lnTo>
                    <a:pt x="71" y="98"/>
                  </a:lnTo>
                  <a:lnTo>
                    <a:pt x="71" y="96"/>
                  </a:lnTo>
                  <a:lnTo>
                    <a:pt x="71" y="93"/>
                  </a:lnTo>
                  <a:lnTo>
                    <a:pt x="73" y="89"/>
                  </a:lnTo>
                  <a:lnTo>
                    <a:pt x="76" y="86"/>
                  </a:lnTo>
                  <a:lnTo>
                    <a:pt x="79" y="86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6"/>
                  </a:lnTo>
                  <a:lnTo>
                    <a:pt x="91" y="86"/>
                  </a:lnTo>
                  <a:lnTo>
                    <a:pt x="93" y="89"/>
                  </a:lnTo>
                  <a:lnTo>
                    <a:pt x="100" y="93"/>
                  </a:lnTo>
                  <a:lnTo>
                    <a:pt x="105" y="98"/>
                  </a:lnTo>
                  <a:lnTo>
                    <a:pt x="108" y="99"/>
                  </a:lnTo>
                  <a:lnTo>
                    <a:pt x="111" y="101"/>
                  </a:lnTo>
                  <a:lnTo>
                    <a:pt x="115" y="101"/>
                  </a:lnTo>
                  <a:lnTo>
                    <a:pt x="118" y="99"/>
                  </a:lnTo>
                  <a:lnTo>
                    <a:pt x="121" y="98"/>
                  </a:lnTo>
                  <a:lnTo>
                    <a:pt x="126" y="94"/>
                  </a:lnTo>
                  <a:lnTo>
                    <a:pt x="128" y="93"/>
                  </a:lnTo>
                  <a:lnTo>
                    <a:pt x="130" y="91"/>
                  </a:lnTo>
                  <a:lnTo>
                    <a:pt x="131" y="86"/>
                  </a:lnTo>
                  <a:lnTo>
                    <a:pt x="131" y="82"/>
                  </a:lnTo>
                  <a:lnTo>
                    <a:pt x="133" y="79"/>
                  </a:lnTo>
                  <a:lnTo>
                    <a:pt x="133" y="72"/>
                  </a:lnTo>
                  <a:lnTo>
                    <a:pt x="131" y="66"/>
                  </a:lnTo>
                  <a:lnTo>
                    <a:pt x="130" y="57"/>
                  </a:lnTo>
                  <a:lnTo>
                    <a:pt x="128" y="51"/>
                  </a:lnTo>
                  <a:lnTo>
                    <a:pt x="126" y="47"/>
                  </a:lnTo>
                  <a:lnTo>
                    <a:pt x="125" y="40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20" y="27"/>
                  </a:lnTo>
                  <a:lnTo>
                    <a:pt x="120" y="24"/>
                  </a:lnTo>
                  <a:lnTo>
                    <a:pt x="120" y="19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0"/>
                  </a:lnTo>
                  <a:lnTo>
                    <a:pt x="123" y="9"/>
                  </a:lnTo>
                  <a:lnTo>
                    <a:pt x="125" y="5"/>
                  </a:lnTo>
                  <a:lnTo>
                    <a:pt x="126" y="3"/>
                  </a:lnTo>
                  <a:lnTo>
                    <a:pt x="130" y="2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2"/>
                  </a:lnTo>
                  <a:lnTo>
                    <a:pt x="150" y="3"/>
                  </a:lnTo>
                  <a:lnTo>
                    <a:pt x="153" y="5"/>
                  </a:lnTo>
                  <a:lnTo>
                    <a:pt x="155" y="9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58" y="29"/>
                  </a:lnTo>
                  <a:lnTo>
                    <a:pt x="157" y="34"/>
                  </a:lnTo>
                  <a:lnTo>
                    <a:pt x="155" y="39"/>
                  </a:lnTo>
                  <a:lnTo>
                    <a:pt x="153" y="44"/>
                  </a:lnTo>
                  <a:lnTo>
                    <a:pt x="150" y="51"/>
                  </a:lnTo>
                  <a:lnTo>
                    <a:pt x="148" y="52"/>
                  </a:lnTo>
                  <a:lnTo>
                    <a:pt x="147" y="59"/>
                  </a:lnTo>
                  <a:lnTo>
                    <a:pt x="147" y="64"/>
                  </a:lnTo>
                  <a:lnTo>
                    <a:pt x="145" y="71"/>
                  </a:lnTo>
                  <a:lnTo>
                    <a:pt x="145" y="84"/>
                  </a:lnTo>
                  <a:lnTo>
                    <a:pt x="145" y="94"/>
                  </a:lnTo>
                  <a:lnTo>
                    <a:pt x="145" y="98"/>
                  </a:lnTo>
                  <a:lnTo>
                    <a:pt x="147" y="99"/>
                  </a:lnTo>
                  <a:lnTo>
                    <a:pt x="148" y="103"/>
                  </a:lnTo>
                  <a:lnTo>
                    <a:pt x="150" y="106"/>
                  </a:lnTo>
                  <a:lnTo>
                    <a:pt x="153" y="108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5575" y="4069"/>
              <a:ext cx="79" cy="162"/>
            </a:xfrm>
            <a:custGeom>
              <a:avLst/>
              <a:gdLst/>
              <a:ahLst/>
              <a:cxnLst>
                <a:cxn ang="0">
                  <a:pos x="30" y="47"/>
                </a:cxn>
                <a:cxn ang="0">
                  <a:pos x="47" y="51"/>
                </a:cxn>
                <a:cxn ang="0">
                  <a:pos x="56" y="47"/>
                </a:cxn>
                <a:cxn ang="0">
                  <a:pos x="59" y="42"/>
                </a:cxn>
                <a:cxn ang="0">
                  <a:pos x="62" y="27"/>
                </a:cxn>
                <a:cxn ang="0">
                  <a:pos x="72" y="9"/>
                </a:cxn>
                <a:cxn ang="0">
                  <a:pos x="79" y="2"/>
                </a:cxn>
                <a:cxn ang="0">
                  <a:pos x="89" y="0"/>
                </a:cxn>
                <a:cxn ang="0">
                  <a:pos x="94" y="5"/>
                </a:cxn>
                <a:cxn ang="0">
                  <a:pos x="96" y="19"/>
                </a:cxn>
                <a:cxn ang="0">
                  <a:pos x="91" y="32"/>
                </a:cxn>
                <a:cxn ang="0">
                  <a:pos x="74" y="47"/>
                </a:cxn>
                <a:cxn ang="0">
                  <a:pos x="71" y="62"/>
                </a:cxn>
                <a:cxn ang="0">
                  <a:pos x="74" y="71"/>
                </a:cxn>
                <a:cxn ang="0">
                  <a:pos x="82" y="78"/>
                </a:cxn>
                <a:cxn ang="0">
                  <a:pos x="91" y="78"/>
                </a:cxn>
                <a:cxn ang="0">
                  <a:pos x="99" y="69"/>
                </a:cxn>
                <a:cxn ang="0">
                  <a:pos x="108" y="62"/>
                </a:cxn>
                <a:cxn ang="0">
                  <a:pos x="116" y="61"/>
                </a:cxn>
                <a:cxn ang="0">
                  <a:pos x="121" y="62"/>
                </a:cxn>
                <a:cxn ang="0">
                  <a:pos x="126" y="71"/>
                </a:cxn>
                <a:cxn ang="0">
                  <a:pos x="126" y="78"/>
                </a:cxn>
                <a:cxn ang="0">
                  <a:pos x="119" y="86"/>
                </a:cxn>
                <a:cxn ang="0">
                  <a:pos x="106" y="98"/>
                </a:cxn>
                <a:cxn ang="0">
                  <a:pos x="101" y="104"/>
                </a:cxn>
                <a:cxn ang="0">
                  <a:pos x="101" y="138"/>
                </a:cxn>
                <a:cxn ang="0">
                  <a:pos x="104" y="167"/>
                </a:cxn>
                <a:cxn ang="0">
                  <a:pos x="111" y="175"/>
                </a:cxn>
                <a:cxn ang="0">
                  <a:pos x="119" y="182"/>
                </a:cxn>
                <a:cxn ang="0">
                  <a:pos x="121" y="190"/>
                </a:cxn>
                <a:cxn ang="0">
                  <a:pos x="116" y="199"/>
                </a:cxn>
                <a:cxn ang="0">
                  <a:pos x="111" y="202"/>
                </a:cxn>
                <a:cxn ang="0">
                  <a:pos x="103" y="200"/>
                </a:cxn>
                <a:cxn ang="0">
                  <a:pos x="94" y="209"/>
                </a:cxn>
                <a:cxn ang="0">
                  <a:pos x="96" y="219"/>
                </a:cxn>
                <a:cxn ang="0">
                  <a:pos x="104" y="231"/>
                </a:cxn>
                <a:cxn ang="0">
                  <a:pos x="103" y="237"/>
                </a:cxn>
                <a:cxn ang="0">
                  <a:pos x="94" y="242"/>
                </a:cxn>
                <a:cxn ang="0">
                  <a:pos x="87" y="237"/>
                </a:cxn>
                <a:cxn ang="0">
                  <a:pos x="76" y="225"/>
                </a:cxn>
                <a:cxn ang="0">
                  <a:pos x="67" y="222"/>
                </a:cxn>
                <a:cxn ang="0">
                  <a:pos x="57" y="224"/>
                </a:cxn>
                <a:cxn ang="0">
                  <a:pos x="50" y="232"/>
                </a:cxn>
                <a:cxn ang="0">
                  <a:pos x="45" y="241"/>
                </a:cxn>
                <a:cxn ang="0">
                  <a:pos x="35" y="244"/>
                </a:cxn>
                <a:cxn ang="0">
                  <a:pos x="22" y="244"/>
                </a:cxn>
                <a:cxn ang="0">
                  <a:pos x="14" y="249"/>
                </a:cxn>
                <a:cxn ang="0">
                  <a:pos x="5" y="256"/>
                </a:cxn>
              </a:cxnLst>
              <a:rect l="0" t="0" r="r" b="b"/>
              <a:pathLst>
                <a:path w="126" h="256">
                  <a:moveTo>
                    <a:pt x="25" y="46"/>
                  </a:moveTo>
                  <a:lnTo>
                    <a:pt x="27" y="47"/>
                  </a:lnTo>
                  <a:lnTo>
                    <a:pt x="30" y="47"/>
                  </a:lnTo>
                  <a:lnTo>
                    <a:pt x="37" y="51"/>
                  </a:lnTo>
                  <a:lnTo>
                    <a:pt x="44" y="51"/>
                  </a:lnTo>
                  <a:lnTo>
                    <a:pt x="47" y="51"/>
                  </a:lnTo>
                  <a:lnTo>
                    <a:pt x="52" y="49"/>
                  </a:lnTo>
                  <a:lnTo>
                    <a:pt x="54" y="49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9" y="46"/>
                  </a:lnTo>
                  <a:lnTo>
                    <a:pt x="59" y="42"/>
                  </a:lnTo>
                  <a:lnTo>
                    <a:pt x="61" y="41"/>
                  </a:lnTo>
                  <a:lnTo>
                    <a:pt x="61" y="37"/>
                  </a:lnTo>
                  <a:lnTo>
                    <a:pt x="62" y="27"/>
                  </a:lnTo>
                  <a:lnTo>
                    <a:pt x="67" y="17"/>
                  </a:lnTo>
                  <a:lnTo>
                    <a:pt x="71" y="12"/>
                  </a:lnTo>
                  <a:lnTo>
                    <a:pt x="72" y="9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3" y="4"/>
                  </a:lnTo>
                  <a:lnTo>
                    <a:pt x="94" y="5"/>
                  </a:lnTo>
                  <a:lnTo>
                    <a:pt x="96" y="9"/>
                  </a:lnTo>
                  <a:lnTo>
                    <a:pt x="96" y="14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4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51"/>
                  </a:lnTo>
                  <a:lnTo>
                    <a:pt x="71" y="57"/>
                  </a:lnTo>
                  <a:lnTo>
                    <a:pt x="71" y="62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4" y="71"/>
                  </a:lnTo>
                  <a:lnTo>
                    <a:pt x="76" y="73"/>
                  </a:lnTo>
                  <a:lnTo>
                    <a:pt x="77" y="74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3" y="78"/>
                  </a:lnTo>
                  <a:lnTo>
                    <a:pt x="96" y="74"/>
                  </a:lnTo>
                  <a:lnTo>
                    <a:pt x="99" y="69"/>
                  </a:lnTo>
                  <a:lnTo>
                    <a:pt x="103" y="68"/>
                  </a:lnTo>
                  <a:lnTo>
                    <a:pt x="104" y="66"/>
                  </a:lnTo>
                  <a:lnTo>
                    <a:pt x="108" y="62"/>
                  </a:lnTo>
                  <a:lnTo>
                    <a:pt x="111" y="62"/>
                  </a:lnTo>
                  <a:lnTo>
                    <a:pt x="114" y="61"/>
                  </a:lnTo>
                  <a:lnTo>
                    <a:pt x="116" y="61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1" y="62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6" y="71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3" y="83"/>
                  </a:lnTo>
                  <a:lnTo>
                    <a:pt x="119" y="86"/>
                  </a:lnTo>
                  <a:lnTo>
                    <a:pt x="114" y="91"/>
                  </a:lnTo>
                  <a:lnTo>
                    <a:pt x="111" y="94"/>
                  </a:lnTo>
                  <a:lnTo>
                    <a:pt x="106" y="98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4"/>
                  </a:lnTo>
                  <a:lnTo>
                    <a:pt x="101" y="113"/>
                  </a:lnTo>
                  <a:lnTo>
                    <a:pt x="99" y="125"/>
                  </a:lnTo>
                  <a:lnTo>
                    <a:pt x="101" y="138"/>
                  </a:lnTo>
                  <a:lnTo>
                    <a:pt x="103" y="150"/>
                  </a:lnTo>
                  <a:lnTo>
                    <a:pt x="104" y="162"/>
                  </a:lnTo>
                  <a:lnTo>
                    <a:pt x="104" y="167"/>
                  </a:lnTo>
                  <a:lnTo>
                    <a:pt x="108" y="170"/>
                  </a:lnTo>
                  <a:lnTo>
                    <a:pt x="109" y="173"/>
                  </a:lnTo>
                  <a:lnTo>
                    <a:pt x="111" y="175"/>
                  </a:lnTo>
                  <a:lnTo>
                    <a:pt x="114" y="177"/>
                  </a:lnTo>
                  <a:lnTo>
                    <a:pt x="118" y="178"/>
                  </a:lnTo>
                  <a:lnTo>
                    <a:pt x="119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1" y="190"/>
                  </a:lnTo>
                  <a:lnTo>
                    <a:pt x="121" y="194"/>
                  </a:lnTo>
                  <a:lnTo>
                    <a:pt x="119" y="197"/>
                  </a:lnTo>
                  <a:lnTo>
                    <a:pt x="116" y="199"/>
                  </a:lnTo>
                  <a:lnTo>
                    <a:pt x="116" y="200"/>
                  </a:lnTo>
                  <a:lnTo>
                    <a:pt x="113" y="200"/>
                  </a:lnTo>
                  <a:lnTo>
                    <a:pt x="111" y="202"/>
                  </a:lnTo>
                  <a:lnTo>
                    <a:pt x="108" y="200"/>
                  </a:lnTo>
                  <a:lnTo>
                    <a:pt x="104" y="200"/>
                  </a:lnTo>
                  <a:lnTo>
                    <a:pt x="103" y="200"/>
                  </a:lnTo>
                  <a:lnTo>
                    <a:pt x="99" y="202"/>
                  </a:lnTo>
                  <a:lnTo>
                    <a:pt x="96" y="205"/>
                  </a:lnTo>
                  <a:lnTo>
                    <a:pt x="94" y="209"/>
                  </a:lnTo>
                  <a:lnTo>
                    <a:pt x="93" y="210"/>
                  </a:lnTo>
                  <a:lnTo>
                    <a:pt x="94" y="214"/>
                  </a:lnTo>
                  <a:lnTo>
                    <a:pt x="96" y="219"/>
                  </a:lnTo>
                  <a:lnTo>
                    <a:pt x="99" y="224"/>
                  </a:lnTo>
                  <a:lnTo>
                    <a:pt x="103" y="227"/>
                  </a:lnTo>
                  <a:lnTo>
                    <a:pt x="104" y="231"/>
                  </a:lnTo>
                  <a:lnTo>
                    <a:pt x="104" y="236"/>
                  </a:lnTo>
                  <a:lnTo>
                    <a:pt x="103" y="236"/>
                  </a:lnTo>
                  <a:lnTo>
                    <a:pt x="103" y="237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4" y="242"/>
                  </a:lnTo>
                  <a:lnTo>
                    <a:pt x="91" y="241"/>
                  </a:lnTo>
                  <a:lnTo>
                    <a:pt x="89" y="241"/>
                  </a:lnTo>
                  <a:lnTo>
                    <a:pt x="87" y="237"/>
                  </a:lnTo>
                  <a:lnTo>
                    <a:pt x="82" y="232"/>
                  </a:lnTo>
                  <a:lnTo>
                    <a:pt x="77" y="227"/>
                  </a:lnTo>
                  <a:lnTo>
                    <a:pt x="76" y="225"/>
                  </a:lnTo>
                  <a:lnTo>
                    <a:pt x="72" y="224"/>
                  </a:lnTo>
                  <a:lnTo>
                    <a:pt x="71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59" y="224"/>
                  </a:lnTo>
                  <a:lnTo>
                    <a:pt x="57" y="224"/>
                  </a:lnTo>
                  <a:lnTo>
                    <a:pt x="56" y="225"/>
                  </a:lnTo>
                  <a:lnTo>
                    <a:pt x="54" y="229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7" y="239"/>
                  </a:lnTo>
                  <a:lnTo>
                    <a:pt x="45" y="241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35" y="244"/>
                  </a:lnTo>
                  <a:lnTo>
                    <a:pt x="30" y="242"/>
                  </a:lnTo>
                  <a:lnTo>
                    <a:pt x="25" y="242"/>
                  </a:lnTo>
                  <a:lnTo>
                    <a:pt x="22" y="244"/>
                  </a:lnTo>
                  <a:lnTo>
                    <a:pt x="19" y="244"/>
                  </a:lnTo>
                  <a:lnTo>
                    <a:pt x="15" y="246"/>
                  </a:lnTo>
                  <a:lnTo>
                    <a:pt x="14" y="249"/>
                  </a:lnTo>
                  <a:lnTo>
                    <a:pt x="10" y="251"/>
                  </a:lnTo>
                  <a:lnTo>
                    <a:pt x="8" y="254"/>
                  </a:lnTo>
                  <a:lnTo>
                    <a:pt x="5" y="256"/>
                  </a:lnTo>
                  <a:lnTo>
                    <a:pt x="3" y="256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3" name="Freeform 6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4" name="Freeform 7"/>
            <p:cNvSpPr>
              <a:spLocks/>
            </p:cNvSpPr>
            <p:nvPr userDrawn="1"/>
          </p:nvSpPr>
          <p:spPr bwMode="auto">
            <a:xfrm>
              <a:off x="5633" y="4039"/>
              <a:ext cx="19" cy="21"/>
            </a:xfrm>
            <a:custGeom>
              <a:avLst/>
              <a:gdLst/>
              <a:ahLst/>
              <a:cxnLst>
                <a:cxn ang="0">
                  <a:pos x="16" y="32"/>
                </a:cxn>
                <a:cxn ang="0">
                  <a:pos x="13" y="31"/>
                </a:cxn>
                <a:cxn ang="0">
                  <a:pos x="10" y="29"/>
                </a:cxn>
                <a:cxn ang="0">
                  <a:pos x="6" y="29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3" y="4"/>
                </a:cxn>
                <a:cxn ang="0">
                  <a:pos x="26" y="5"/>
                </a:cxn>
                <a:cxn ang="0">
                  <a:pos x="28" y="9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0" y="17"/>
                </a:cxn>
                <a:cxn ang="0">
                  <a:pos x="30" y="20"/>
                </a:cxn>
                <a:cxn ang="0">
                  <a:pos x="28" y="24"/>
                </a:cxn>
                <a:cxn ang="0">
                  <a:pos x="28" y="25"/>
                </a:cxn>
                <a:cxn ang="0">
                  <a:pos x="26" y="27"/>
                </a:cxn>
                <a:cxn ang="0">
                  <a:pos x="23" y="29"/>
                </a:cxn>
                <a:cxn ang="0">
                  <a:pos x="20" y="31"/>
                </a:cxn>
                <a:cxn ang="0">
                  <a:pos x="18" y="31"/>
                </a:cxn>
                <a:cxn ang="0">
                  <a:pos x="16" y="32"/>
                </a:cxn>
              </a:cxnLst>
              <a:rect l="0" t="0" r="r" b="b"/>
              <a:pathLst>
                <a:path w="30" h="32">
                  <a:moveTo>
                    <a:pt x="16" y="32"/>
                  </a:moveTo>
                  <a:lnTo>
                    <a:pt x="13" y="31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20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6" y="27"/>
                  </a:lnTo>
                  <a:lnTo>
                    <a:pt x="23" y="29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6" y="32"/>
                  </a:lnTo>
                </a:path>
              </a:pathLst>
            </a:custGeom>
            <a:noFill/>
            <a:ln w="3175">
              <a:solidFill>
                <a:srgbClr val="C32D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643" y="4044"/>
              <a:ext cx="7" cy="1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6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5"/>
                </a:cxn>
                <a:cxn ang="0">
                  <a:pos x="6" y="17"/>
                </a:cxn>
                <a:cxn ang="0">
                  <a:pos x="3" y="18"/>
                </a:cxn>
                <a:cxn ang="0">
                  <a:pos x="0" y="18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550" y="4145"/>
              <a:ext cx="80" cy="68"/>
            </a:xfrm>
            <a:custGeom>
              <a:avLst/>
              <a:gdLst/>
              <a:ahLst/>
              <a:cxnLst>
                <a:cxn ang="0">
                  <a:pos x="29" y="99"/>
                </a:cxn>
                <a:cxn ang="0">
                  <a:pos x="34" y="104"/>
                </a:cxn>
                <a:cxn ang="0">
                  <a:pos x="41" y="106"/>
                </a:cxn>
                <a:cxn ang="0">
                  <a:pos x="49" y="104"/>
                </a:cxn>
                <a:cxn ang="0">
                  <a:pos x="56" y="99"/>
                </a:cxn>
                <a:cxn ang="0">
                  <a:pos x="58" y="99"/>
                </a:cxn>
                <a:cxn ang="0">
                  <a:pos x="64" y="101"/>
                </a:cxn>
                <a:cxn ang="0">
                  <a:pos x="69" y="99"/>
                </a:cxn>
                <a:cxn ang="0">
                  <a:pos x="81" y="93"/>
                </a:cxn>
                <a:cxn ang="0">
                  <a:pos x="88" y="84"/>
                </a:cxn>
                <a:cxn ang="0">
                  <a:pos x="95" y="81"/>
                </a:cxn>
                <a:cxn ang="0">
                  <a:pos x="101" y="83"/>
                </a:cxn>
                <a:cxn ang="0">
                  <a:pos x="110" y="83"/>
                </a:cxn>
                <a:cxn ang="0">
                  <a:pos x="115" y="79"/>
                </a:cxn>
                <a:cxn ang="0">
                  <a:pos x="115" y="76"/>
                </a:cxn>
                <a:cxn ang="0">
                  <a:pos x="115" y="73"/>
                </a:cxn>
                <a:cxn ang="0">
                  <a:pos x="118" y="69"/>
                </a:cxn>
                <a:cxn ang="0">
                  <a:pos x="123" y="64"/>
                </a:cxn>
                <a:cxn ang="0">
                  <a:pos x="125" y="61"/>
                </a:cxn>
                <a:cxn ang="0">
                  <a:pos x="126" y="54"/>
                </a:cxn>
                <a:cxn ang="0">
                  <a:pos x="121" y="41"/>
                </a:cxn>
                <a:cxn ang="0">
                  <a:pos x="120" y="34"/>
                </a:cxn>
                <a:cxn ang="0">
                  <a:pos x="120" y="14"/>
                </a:cxn>
                <a:cxn ang="0">
                  <a:pos x="118" y="5"/>
                </a:cxn>
                <a:cxn ang="0">
                  <a:pos x="115" y="22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11" y="57"/>
                </a:cxn>
                <a:cxn ang="0">
                  <a:pos x="106" y="64"/>
                </a:cxn>
                <a:cxn ang="0">
                  <a:pos x="101" y="69"/>
                </a:cxn>
                <a:cxn ang="0">
                  <a:pos x="98" y="71"/>
                </a:cxn>
                <a:cxn ang="0">
                  <a:pos x="95" y="69"/>
                </a:cxn>
                <a:cxn ang="0">
                  <a:pos x="88" y="69"/>
                </a:cxn>
                <a:cxn ang="0">
                  <a:pos x="81" y="79"/>
                </a:cxn>
                <a:cxn ang="0">
                  <a:pos x="73" y="84"/>
                </a:cxn>
                <a:cxn ang="0">
                  <a:pos x="69" y="84"/>
                </a:cxn>
                <a:cxn ang="0">
                  <a:pos x="58" y="84"/>
                </a:cxn>
                <a:cxn ang="0">
                  <a:pos x="53" y="86"/>
                </a:cxn>
                <a:cxn ang="0">
                  <a:pos x="46" y="91"/>
                </a:cxn>
                <a:cxn ang="0">
                  <a:pos x="41" y="93"/>
                </a:cxn>
                <a:cxn ang="0">
                  <a:pos x="32" y="93"/>
                </a:cxn>
                <a:cxn ang="0">
                  <a:pos x="27" y="91"/>
                </a:cxn>
                <a:cxn ang="0">
                  <a:pos x="17" y="89"/>
                </a:cxn>
                <a:cxn ang="0">
                  <a:pos x="7" y="91"/>
                </a:cxn>
                <a:cxn ang="0">
                  <a:pos x="11" y="93"/>
                </a:cxn>
                <a:cxn ang="0">
                  <a:pos x="26" y="98"/>
                </a:cxn>
              </a:cxnLst>
              <a:rect l="0" t="0" r="r" b="b"/>
              <a:pathLst>
                <a:path w="126" h="106">
                  <a:moveTo>
                    <a:pt x="26" y="98"/>
                  </a:moveTo>
                  <a:lnTo>
                    <a:pt x="29" y="99"/>
                  </a:lnTo>
                  <a:lnTo>
                    <a:pt x="29" y="101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1" y="106"/>
                  </a:lnTo>
                  <a:lnTo>
                    <a:pt x="46" y="104"/>
                  </a:lnTo>
                  <a:lnTo>
                    <a:pt x="49" y="104"/>
                  </a:lnTo>
                  <a:lnTo>
                    <a:pt x="53" y="103"/>
                  </a:lnTo>
                  <a:lnTo>
                    <a:pt x="56" y="99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1"/>
                  </a:lnTo>
                  <a:lnTo>
                    <a:pt x="69" y="99"/>
                  </a:lnTo>
                  <a:lnTo>
                    <a:pt x="74" y="98"/>
                  </a:lnTo>
                  <a:lnTo>
                    <a:pt x="81" y="93"/>
                  </a:lnTo>
                  <a:lnTo>
                    <a:pt x="86" y="89"/>
                  </a:lnTo>
                  <a:lnTo>
                    <a:pt x="88" y="84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1"/>
                  </a:lnTo>
                  <a:lnTo>
                    <a:pt x="101" y="83"/>
                  </a:lnTo>
                  <a:lnTo>
                    <a:pt x="106" y="84"/>
                  </a:lnTo>
                  <a:lnTo>
                    <a:pt x="110" y="83"/>
                  </a:lnTo>
                  <a:lnTo>
                    <a:pt x="111" y="81"/>
                  </a:lnTo>
                  <a:lnTo>
                    <a:pt x="115" y="79"/>
                  </a:lnTo>
                  <a:lnTo>
                    <a:pt x="115" y="78"/>
                  </a:lnTo>
                  <a:lnTo>
                    <a:pt x="115" y="76"/>
                  </a:lnTo>
                  <a:lnTo>
                    <a:pt x="115" y="76"/>
                  </a:lnTo>
                  <a:lnTo>
                    <a:pt x="115" y="73"/>
                  </a:lnTo>
                  <a:lnTo>
                    <a:pt x="116" y="71"/>
                  </a:lnTo>
                  <a:lnTo>
                    <a:pt x="118" y="69"/>
                  </a:lnTo>
                  <a:lnTo>
                    <a:pt x="121" y="66"/>
                  </a:lnTo>
                  <a:lnTo>
                    <a:pt x="123" y="64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57"/>
                  </a:lnTo>
                  <a:lnTo>
                    <a:pt x="126" y="54"/>
                  </a:lnTo>
                  <a:lnTo>
                    <a:pt x="125" y="49"/>
                  </a:lnTo>
                  <a:lnTo>
                    <a:pt x="121" y="41"/>
                  </a:lnTo>
                  <a:lnTo>
                    <a:pt x="121" y="37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14"/>
                  </a:lnTo>
                  <a:lnTo>
                    <a:pt x="120" y="0"/>
                  </a:lnTo>
                  <a:lnTo>
                    <a:pt x="118" y="5"/>
                  </a:lnTo>
                  <a:lnTo>
                    <a:pt x="115" y="15"/>
                  </a:lnTo>
                  <a:lnTo>
                    <a:pt x="115" y="22"/>
                  </a:lnTo>
                  <a:lnTo>
                    <a:pt x="113" y="31"/>
                  </a:lnTo>
                  <a:lnTo>
                    <a:pt x="113" y="39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3" y="56"/>
                  </a:lnTo>
                  <a:lnTo>
                    <a:pt x="111" y="57"/>
                  </a:lnTo>
                  <a:lnTo>
                    <a:pt x="110" y="61"/>
                  </a:lnTo>
                  <a:lnTo>
                    <a:pt x="106" y="64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98" y="71"/>
                  </a:lnTo>
                  <a:lnTo>
                    <a:pt x="96" y="69"/>
                  </a:lnTo>
                  <a:lnTo>
                    <a:pt x="95" y="69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6" y="71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3" y="84"/>
                  </a:lnTo>
                  <a:lnTo>
                    <a:pt x="71" y="84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49" y="88"/>
                  </a:lnTo>
                  <a:lnTo>
                    <a:pt x="46" y="91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27" y="91"/>
                  </a:lnTo>
                  <a:lnTo>
                    <a:pt x="21" y="91"/>
                  </a:lnTo>
                  <a:lnTo>
                    <a:pt x="17" y="89"/>
                  </a:lnTo>
                  <a:lnTo>
                    <a:pt x="12" y="91"/>
                  </a:lnTo>
                  <a:lnTo>
                    <a:pt x="7" y="91"/>
                  </a:lnTo>
                  <a:lnTo>
                    <a:pt x="0" y="93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26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56" y="4187"/>
              <a:ext cx="17" cy="17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1" y="27"/>
                </a:cxn>
                <a:cxn ang="0">
                  <a:pos x="7" y="27"/>
                </a:cxn>
                <a:cxn ang="0">
                  <a:pos x="4" y="23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27" y="12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6" y="20"/>
                </a:cxn>
                <a:cxn ang="0">
                  <a:pos x="24" y="25"/>
                </a:cxn>
                <a:cxn ang="0">
                  <a:pos x="21" y="25"/>
                </a:cxn>
                <a:cxn ang="0">
                  <a:pos x="19" y="27"/>
                </a:cxn>
                <a:cxn ang="0">
                  <a:pos x="16" y="27"/>
                </a:cxn>
                <a:cxn ang="0">
                  <a:pos x="12" y="27"/>
                </a:cxn>
              </a:cxnLst>
              <a:rect l="0" t="0" r="r" b="b"/>
              <a:pathLst>
                <a:path w="27" h="27">
                  <a:moveTo>
                    <a:pt x="12" y="27"/>
                  </a:moveTo>
                  <a:lnTo>
                    <a:pt x="11" y="27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6" y="20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9" y="27"/>
                  </a:lnTo>
                  <a:lnTo>
                    <a:pt x="16" y="27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C32D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</p:grpSp>
      <p:sp>
        <p:nvSpPr>
          <p:cNvPr id="1035" name="Freeform 11"/>
          <p:cNvSpPr>
            <a:spLocks/>
          </p:cNvSpPr>
          <p:nvPr/>
        </p:nvSpPr>
        <p:spPr bwMode="auto">
          <a:xfrm>
            <a:off x="115888" y="85725"/>
            <a:ext cx="8912225" cy="669925"/>
          </a:xfrm>
          <a:custGeom>
            <a:avLst/>
            <a:gdLst/>
            <a:ahLst/>
            <a:cxnLst>
              <a:cxn ang="0">
                <a:pos x="5614" y="422"/>
              </a:cxn>
              <a:cxn ang="0">
                <a:pos x="202" y="422"/>
              </a:cxn>
              <a:cxn ang="0">
                <a:pos x="202" y="422"/>
              </a:cxn>
              <a:cxn ang="0">
                <a:pos x="180" y="422"/>
              </a:cxn>
              <a:cxn ang="0">
                <a:pos x="161" y="418"/>
              </a:cxn>
              <a:cxn ang="0">
                <a:pos x="141" y="413"/>
              </a:cxn>
              <a:cxn ang="0">
                <a:pos x="123" y="407"/>
              </a:cxn>
              <a:cxn ang="0">
                <a:pos x="106" y="397"/>
              </a:cxn>
              <a:cxn ang="0">
                <a:pos x="89" y="387"/>
              </a:cxn>
              <a:cxn ang="0">
                <a:pos x="74" y="375"/>
              </a:cxn>
              <a:cxn ang="0">
                <a:pos x="59" y="361"/>
              </a:cxn>
              <a:cxn ang="0">
                <a:pos x="45" y="346"/>
              </a:cxn>
              <a:cxn ang="0">
                <a:pos x="34" y="329"/>
              </a:cxn>
              <a:cxn ang="0">
                <a:pos x="24" y="313"/>
              </a:cxn>
              <a:cxn ang="0">
                <a:pos x="15" y="294"/>
              </a:cxn>
              <a:cxn ang="0">
                <a:pos x="8" y="274"/>
              </a:cxn>
              <a:cxn ang="0">
                <a:pos x="3" y="254"/>
              </a:cxn>
              <a:cxn ang="0">
                <a:pos x="2" y="234"/>
              </a:cxn>
              <a:cxn ang="0">
                <a:pos x="0" y="212"/>
              </a:cxn>
              <a:cxn ang="0">
                <a:pos x="0" y="212"/>
              </a:cxn>
              <a:cxn ang="0">
                <a:pos x="2" y="190"/>
              </a:cxn>
              <a:cxn ang="0">
                <a:pos x="3" y="168"/>
              </a:cxn>
              <a:cxn ang="0">
                <a:pos x="8" y="148"/>
              </a:cxn>
              <a:cxn ang="0">
                <a:pos x="15" y="129"/>
              </a:cxn>
              <a:cxn ang="0">
                <a:pos x="24" y="111"/>
              </a:cxn>
              <a:cxn ang="0">
                <a:pos x="34" y="92"/>
              </a:cxn>
              <a:cxn ang="0">
                <a:pos x="45" y="77"/>
              </a:cxn>
              <a:cxn ang="0">
                <a:pos x="59" y="62"/>
              </a:cxn>
              <a:cxn ang="0">
                <a:pos x="72" y="49"/>
              </a:cxn>
              <a:cxn ang="0">
                <a:pos x="89" y="37"/>
              </a:cxn>
              <a:cxn ang="0">
                <a:pos x="106" y="25"/>
              </a:cxn>
              <a:cxn ang="0">
                <a:pos x="123" y="17"/>
              </a:cxn>
              <a:cxn ang="0">
                <a:pos x="141" y="10"/>
              </a:cxn>
              <a:cxn ang="0">
                <a:pos x="160" y="5"/>
              </a:cxn>
              <a:cxn ang="0">
                <a:pos x="180" y="2"/>
              </a:cxn>
              <a:cxn ang="0">
                <a:pos x="200" y="0"/>
              </a:cxn>
              <a:cxn ang="0">
                <a:pos x="5614" y="0"/>
              </a:cxn>
              <a:cxn ang="0">
                <a:pos x="5614" y="422"/>
              </a:cxn>
            </a:cxnLst>
            <a:rect l="0" t="0" r="r" b="b"/>
            <a:pathLst>
              <a:path w="5614" h="422">
                <a:moveTo>
                  <a:pt x="5614" y="422"/>
                </a:moveTo>
                <a:lnTo>
                  <a:pt x="202" y="422"/>
                </a:lnTo>
                <a:lnTo>
                  <a:pt x="202" y="422"/>
                </a:lnTo>
                <a:lnTo>
                  <a:pt x="180" y="422"/>
                </a:lnTo>
                <a:lnTo>
                  <a:pt x="161" y="418"/>
                </a:lnTo>
                <a:lnTo>
                  <a:pt x="141" y="413"/>
                </a:lnTo>
                <a:lnTo>
                  <a:pt x="123" y="407"/>
                </a:lnTo>
                <a:lnTo>
                  <a:pt x="106" y="397"/>
                </a:lnTo>
                <a:lnTo>
                  <a:pt x="89" y="387"/>
                </a:lnTo>
                <a:lnTo>
                  <a:pt x="74" y="375"/>
                </a:lnTo>
                <a:lnTo>
                  <a:pt x="59" y="361"/>
                </a:lnTo>
                <a:lnTo>
                  <a:pt x="45" y="346"/>
                </a:lnTo>
                <a:lnTo>
                  <a:pt x="34" y="329"/>
                </a:lnTo>
                <a:lnTo>
                  <a:pt x="24" y="313"/>
                </a:lnTo>
                <a:lnTo>
                  <a:pt x="15" y="294"/>
                </a:lnTo>
                <a:lnTo>
                  <a:pt x="8" y="274"/>
                </a:lnTo>
                <a:lnTo>
                  <a:pt x="3" y="254"/>
                </a:lnTo>
                <a:lnTo>
                  <a:pt x="2" y="234"/>
                </a:lnTo>
                <a:lnTo>
                  <a:pt x="0" y="212"/>
                </a:lnTo>
                <a:lnTo>
                  <a:pt x="0" y="212"/>
                </a:lnTo>
                <a:lnTo>
                  <a:pt x="2" y="190"/>
                </a:lnTo>
                <a:lnTo>
                  <a:pt x="3" y="168"/>
                </a:lnTo>
                <a:lnTo>
                  <a:pt x="8" y="148"/>
                </a:lnTo>
                <a:lnTo>
                  <a:pt x="15" y="129"/>
                </a:lnTo>
                <a:lnTo>
                  <a:pt x="24" y="111"/>
                </a:lnTo>
                <a:lnTo>
                  <a:pt x="34" y="92"/>
                </a:lnTo>
                <a:lnTo>
                  <a:pt x="45" y="77"/>
                </a:lnTo>
                <a:lnTo>
                  <a:pt x="59" y="62"/>
                </a:lnTo>
                <a:lnTo>
                  <a:pt x="72" y="49"/>
                </a:lnTo>
                <a:lnTo>
                  <a:pt x="89" y="37"/>
                </a:lnTo>
                <a:lnTo>
                  <a:pt x="106" y="25"/>
                </a:lnTo>
                <a:lnTo>
                  <a:pt x="123" y="17"/>
                </a:lnTo>
                <a:lnTo>
                  <a:pt x="141" y="10"/>
                </a:lnTo>
                <a:lnTo>
                  <a:pt x="160" y="5"/>
                </a:lnTo>
                <a:lnTo>
                  <a:pt x="180" y="2"/>
                </a:lnTo>
                <a:lnTo>
                  <a:pt x="200" y="0"/>
                </a:lnTo>
                <a:lnTo>
                  <a:pt x="5614" y="0"/>
                </a:lnTo>
                <a:lnTo>
                  <a:pt x="5614" y="422"/>
                </a:lnTo>
                <a:close/>
              </a:path>
            </a:pathLst>
          </a:custGeom>
          <a:solidFill>
            <a:srgbClr val="2AA3D8"/>
          </a:solidFill>
          <a:ln w="158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8432800" y="160338"/>
            <a:ext cx="517525" cy="520700"/>
            <a:chOff x="5312" y="101"/>
            <a:chExt cx="326" cy="328"/>
          </a:xfrm>
        </p:grpSpPr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5341" y="150"/>
              <a:ext cx="126" cy="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477" y="150"/>
              <a:ext cx="57" cy="1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2" y="109"/>
                </a:cxn>
                <a:cxn ang="0">
                  <a:pos x="3" y="117"/>
                </a:cxn>
                <a:cxn ang="0">
                  <a:pos x="8" y="126"/>
                </a:cxn>
                <a:cxn ang="0">
                  <a:pos x="15" y="134"/>
                </a:cxn>
                <a:cxn ang="0">
                  <a:pos x="23" y="141"/>
                </a:cxn>
                <a:cxn ang="0">
                  <a:pos x="34" y="146"/>
                </a:cxn>
                <a:cxn ang="0">
                  <a:pos x="45" y="151"/>
                </a:cxn>
                <a:cxn ang="0">
                  <a:pos x="57" y="151"/>
                </a:cxn>
                <a:cxn ang="0">
                  <a:pos x="57" y="151"/>
                </a:cxn>
                <a:cxn ang="0">
                  <a:pos x="57" y="119"/>
                </a:cxn>
                <a:cxn ang="0">
                  <a:pos x="57" y="119"/>
                </a:cxn>
                <a:cxn ang="0">
                  <a:pos x="54" y="119"/>
                </a:cxn>
                <a:cxn ang="0">
                  <a:pos x="45" y="114"/>
                </a:cxn>
                <a:cxn ang="0">
                  <a:pos x="42" y="112"/>
                </a:cxn>
                <a:cxn ang="0">
                  <a:pos x="39" y="107"/>
                </a:cxn>
                <a:cxn ang="0">
                  <a:pos x="35" y="102"/>
                </a:cxn>
                <a:cxn ang="0">
                  <a:pos x="35" y="97"/>
                </a:cxn>
                <a:cxn ang="0">
                  <a:pos x="35" y="0"/>
                </a:cxn>
                <a:cxn ang="0">
                  <a:pos x="0" y="0"/>
                </a:cxn>
              </a:cxnLst>
              <a:rect l="0" t="0" r="r" b="b"/>
              <a:pathLst>
                <a:path w="57" h="151">
                  <a:moveTo>
                    <a:pt x="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3" y="117"/>
                  </a:lnTo>
                  <a:lnTo>
                    <a:pt x="8" y="126"/>
                  </a:lnTo>
                  <a:lnTo>
                    <a:pt x="15" y="134"/>
                  </a:lnTo>
                  <a:lnTo>
                    <a:pt x="23" y="141"/>
                  </a:lnTo>
                  <a:lnTo>
                    <a:pt x="34" y="146"/>
                  </a:lnTo>
                  <a:lnTo>
                    <a:pt x="45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45" y="114"/>
                  </a:lnTo>
                  <a:lnTo>
                    <a:pt x="42" y="112"/>
                  </a:lnTo>
                  <a:lnTo>
                    <a:pt x="39" y="107"/>
                  </a:lnTo>
                  <a:lnTo>
                    <a:pt x="35" y="102"/>
                  </a:lnTo>
                  <a:lnTo>
                    <a:pt x="35" y="97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541" y="150"/>
              <a:ext cx="57" cy="1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9"/>
                </a:cxn>
                <a:cxn ang="0">
                  <a:pos x="54" y="117"/>
                </a:cxn>
                <a:cxn ang="0">
                  <a:pos x="49" y="126"/>
                </a:cxn>
                <a:cxn ang="0">
                  <a:pos x="42" y="134"/>
                </a:cxn>
                <a:cxn ang="0">
                  <a:pos x="33" y="141"/>
                </a:cxn>
                <a:cxn ang="0">
                  <a:pos x="23" y="146"/>
                </a:cxn>
                <a:cxn ang="0">
                  <a:pos x="13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12" y="114"/>
                </a:cxn>
                <a:cxn ang="0">
                  <a:pos x="15" y="112"/>
                </a:cxn>
                <a:cxn ang="0">
                  <a:pos x="18" y="107"/>
                </a:cxn>
                <a:cxn ang="0">
                  <a:pos x="22" y="102"/>
                </a:cxn>
                <a:cxn ang="0">
                  <a:pos x="22" y="97"/>
                </a:cxn>
                <a:cxn ang="0">
                  <a:pos x="22" y="0"/>
                </a:cxn>
                <a:cxn ang="0">
                  <a:pos x="57" y="0"/>
                </a:cxn>
              </a:cxnLst>
              <a:rect l="0" t="0" r="r" b="b"/>
              <a:pathLst>
                <a:path w="57" h="151">
                  <a:moveTo>
                    <a:pt x="57" y="0"/>
                  </a:moveTo>
                  <a:lnTo>
                    <a:pt x="57" y="0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9"/>
                  </a:lnTo>
                  <a:lnTo>
                    <a:pt x="54" y="117"/>
                  </a:lnTo>
                  <a:lnTo>
                    <a:pt x="49" y="126"/>
                  </a:lnTo>
                  <a:lnTo>
                    <a:pt x="42" y="134"/>
                  </a:lnTo>
                  <a:lnTo>
                    <a:pt x="33" y="141"/>
                  </a:lnTo>
                  <a:lnTo>
                    <a:pt x="23" y="146"/>
                  </a:lnTo>
                  <a:lnTo>
                    <a:pt x="13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12" y="114"/>
                  </a:lnTo>
                  <a:lnTo>
                    <a:pt x="15" y="112"/>
                  </a:lnTo>
                  <a:lnTo>
                    <a:pt x="18" y="107"/>
                  </a:lnTo>
                  <a:lnTo>
                    <a:pt x="22" y="102"/>
                  </a:lnTo>
                  <a:lnTo>
                    <a:pt x="22" y="97"/>
                  </a:lnTo>
                  <a:lnTo>
                    <a:pt x="2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5388" y="190"/>
              <a:ext cx="33" cy="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5312" y="101"/>
              <a:ext cx="326" cy="328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0"/>
                </a:cxn>
                <a:cxn ang="0">
                  <a:pos x="0" y="328"/>
                </a:cxn>
                <a:cxn ang="0">
                  <a:pos x="326" y="328"/>
                </a:cxn>
                <a:cxn ang="0">
                  <a:pos x="326" y="0"/>
                </a:cxn>
                <a:cxn ang="0">
                  <a:pos x="323" y="0"/>
                </a:cxn>
                <a:cxn ang="0">
                  <a:pos x="323" y="0"/>
                </a:cxn>
                <a:cxn ang="0">
                  <a:pos x="318" y="8"/>
                </a:cxn>
                <a:cxn ang="0">
                  <a:pos x="318" y="8"/>
                </a:cxn>
                <a:cxn ang="0">
                  <a:pos x="318" y="319"/>
                </a:cxn>
                <a:cxn ang="0">
                  <a:pos x="318" y="319"/>
                </a:cxn>
                <a:cxn ang="0">
                  <a:pos x="9" y="319"/>
                </a:cxn>
                <a:cxn ang="0">
                  <a:pos x="9" y="31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318" y="8"/>
                </a:cxn>
              </a:cxnLst>
              <a:rect l="0" t="0" r="r" b="b"/>
              <a:pathLst>
                <a:path w="326" h="328">
                  <a:moveTo>
                    <a:pt x="323" y="0"/>
                  </a:moveTo>
                  <a:lnTo>
                    <a:pt x="0" y="0"/>
                  </a:lnTo>
                  <a:lnTo>
                    <a:pt x="0" y="328"/>
                  </a:lnTo>
                  <a:lnTo>
                    <a:pt x="326" y="328"/>
                  </a:lnTo>
                  <a:lnTo>
                    <a:pt x="326" y="0"/>
                  </a:lnTo>
                  <a:lnTo>
                    <a:pt x="323" y="0"/>
                  </a:lnTo>
                  <a:lnTo>
                    <a:pt x="323" y="0"/>
                  </a:lnTo>
                  <a:close/>
                  <a:moveTo>
                    <a:pt x="318" y="8"/>
                  </a:moveTo>
                  <a:lnTo>
                    <a:pt x="318" y="8"/>
                  </a:lnTo>
                  <a:lnTo>
                    <a:pt x="318" y="319"/>
                  </a:lnTo>
                  <a:lnTo>
                    <a:pt x="318" y="319"/>
                  </a:lnTo>
                  <a:lnTo>
                    <a:pt x="9" y="319"/>
                  </a:lnTo>
                  <a:lnTo>
                    <a:pt x="9" y="319"/>
                  </a:lnTo>
                  <a:lnTo>
                    <a:pt x="9" y="8"/>
                  </a:lnTo>
                  <a:lnTo>
                    <a:pt x="9" y="8"/>
                  </a:lnTo>
                  <a:lnTo>
                    <a:pt x="3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auto">
            <a:xfrm>
              <a:off x="5339" y="358"/>
              <a:ext cx="40" cy="44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14" y="44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27" y="44"/>
                </a:cxn>
              </a:cxnLst>
              <a:rect l="0" t="0" r="r" b="b"/>
              <a:pathLst>
                <a:path w="40" h="44">
                  <a:moveTo>
                    <a:pt x="27" y="44"/>
                  </a:moveTo>
                  <a:lnTo>
                    <a:pt x="14" y="4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5391" y="358"/>
              <a:ext cx="12" cy="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auto">
            <a:xfrm>
              <a:off x="5418" y="358"/>
              <a:ext cx="35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0"/>
                </a:cxn>
                <a:cxn ang="0">
                  <a:pos x="35" y="9"/>
                </a:cxn>
                <a:cxn ang="0">
                  <a:pos x="12" y="9"/>
                </a:cxn>
                <a:cxn ang="0">
                  <a:pos x="12" y="17"/>
                </a:cxn>
                <a:cxn ang="0">
                  <a:pos x="34" y="17"/>
                </a:cxn>
                <a:cxn ang="0">
                  <a:pos x="34" y="25"/>
                </a:cxn>
                <a:cxn ang="0">
                  <a:pos x="12" y="25"/>
                </a:cxn>
                <a:cxn ang="0">
                  <a:pos x="12" y="34"/>
                </a:cxn>
                <a:cxn ang="0">
                  <a:pos x="35" y="34"/>
                </a:cxn>
                <a:cxn ang="0">
                  <a:pos x="35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5" h="44">
                  <a:moveTo>
                    <a:pt x="0" y="0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12" y="9"/>
                  </a:lnTo>
                  <a:lnTo>
                    <a:pt x="12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12" y="25"/>
                  </a:lnTo>
                  <a:lnTo>
                    <a:pt x="12" y="34"/>
                  </a:lnTo>
                  <a:lnTo>
                    <a:pt x="35" y="34"/>
                  </a:lnTo>
                  <a:lnTo>
                    <a:pt x="35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5467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7" y="44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7" y="44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5519" y="358"/>
              <a:ext cx="37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37" y="44"/>
                </a:cxn>
                <a:cxn ang="0">
                  <a:pos x="25" y="44"/>
                </a:cxn>
                <a:cxn ang="0">
                  <a:pos x="12" y="15"/>
                </a:cxn>
                <a:cxn ang="0">
                  <a:pos x="10" y="15"/>
                </a:cxn>
                <a:cxn ang="0">
                  <a:pos x="1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37" h="44">
                  <a:moveTo>
                    <a:pt x="0" y="0"/>
                  </a:moveTo>
                  <a:lnTo>
                    <a:pt x="12" y="0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25" y="4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auto">
            <a:xfrm>
              <a:off x="5568" y="358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0"/>
                </a:cxn>
                <a:cxn ang="0">
                  <a:pos x="43" y="42"/>
                </a:cxn>
                <a:cxn ang="0">
                  <a:pos x="32" y="42"/>
                </a:cxn>
                <a:cxn ang="0">
                  <a:pos x="28" y="35"/>
                </a:cxn>
                <a:cxn ang="0">
                  <a:pos x="13" y="35"/>
                </a:cxn>
                <a:cxn ang="0">
                  <a:pos x="11" y="42"/>
                </a:cxn>
                <a:cxn ang="0">
                  <a:pos x="0" y="4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27"/>
                </a:cxn>
                <a:cxn ang="0">
                  <a:pos x="27" y="27"/>
                </a:cxn>
                <a:cxn ang="0">
                  <a:pos x="22" y="12"/>
                </a:cxn>
                <a:cxn ang="0">
                  <a:pos x="22" y="12"/>
                </a:cxn>
                <a:cxn ang="0">
                  <a:pos x="16" y="27"/>
                </a:cxn>
              </a:cxnLst>
              <a:rect l="0" t="0" r="r" b="b"/>
              <a:pathLst>
                <a:path w="43" h="42">
                  <a:moveTo>
                    <a:pt x="15" y="0"/>
                  </a:moveTo>
                  <a:lnTo>
                    <a:pt x="27" y="0"/>
                  </a:lnTo>
                  <a:lnTo>
                    <a:pt x="43" y="42"/>
                  </a:lnTo>
                  <a:lnTo>
                    <a:pt x="32" y="42"/>
                  </a:lnTo>
                  <a:lnTo>
                    <a:pt x="28" y="35"/>
                  </a:lnTo>
                  <a:lnTo>
                    <a:pt x="13" y="35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15" y="0"/>
                  </a:lnTo>
                  <a:lnTo>
                    <a:pt x="15" y="0"/>
                  </a:lnTo>
                  <a:close/>
                  <a:moveTo>
                    <a:pt x="16" y="27"/>
                  </a:moveTo>
                  <a:lnTo>
                    <a:pt x="27" y="27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5336" y="331"/>
              <a:ext cx="272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>
                <a:cs typeface="+mn-cs"/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auto">
          <a:xfrm>
            <a:off x="8470900" y="531813"/>
            <a:ext cx="4318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2" y="0"/>
              </a:cxn>
              <a:cxn ang="0">
                <a:pos x="0" y="0"/>
              </a:cxn>
            </a:cxnLst>
            <a:rect l="0" t="0" r="r" b="b"/>
            <a:pathLst>
              <a:path w="272">
                <a:moveTo>
                  <a:pt x="0" y="0"/>
                </a:moveTo>
                <a:lnTo>
                  <a:pt x="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77612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Click to edit Master title style</a:t>
            </a:r>
          </a:p>
        </p:txBody>
      </p:sp>
      <p:sp>
        <p:nvSpPr>
          <p:cNvPr id="103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908050"/>
            <a:ext cx="89074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</a:t>
            </a:r>
          </a:p>
          <a:p>
            <a:pPr lvl="1"/>
            <a:r>
              <a:rPr lang="de-AT" smtClean="0"/>
              <a:t>Text</a:t>
            </a:r>
          </a:p>
          <a:p>
            <a:pPr lvl="2"/>
            <a:r>
              <a:rPr lang="de-AT" smtClean="0"/>
              <a:t>Text</a:t>
            </a:r>
          </a:p>
          <a:p>
            <a:pPr lvl="3"/>
            <a:r>
              <a:rPr lang="de-AT" smtClean="0"/>
              <a:t>Text</a:t>
            </a:r>
          </a:p>
          <a:p>
            <a:pPr lvl="4"/>
            <a:r>
              <a:rPr lang="de-AT" smtClean="0"/>
              <a:t>Text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511925"/>
            <a:ext cx="37607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0663" y="6507163"/>
            <a:ext cx="1079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EA38A633-FA69-4FC7-A44A-868C4F547A6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0113" indent="-360363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4"/>
        </a:buBlip>
        <a:defRPr sz="3000">
          <a:solidFill>
            <a:schemeClr val="tx1"/>
          </a:solidFill>
          <a:latin typeface="+mn-lt"/>
        </a:defRPr>
      </a:lvl2pPr>
      <a:lvl3pPr marL="1346200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800">
          <a:solidFill>
            <a:schemeClr val="tx1"/>
          </a:solidFill>
          <a:latin typeface="+mn-lt"/>
        </a:defRPr>
      </a:lvl3pPr>
      <a:lvl4pPr marL="1792288" indent="-266700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90000"/>
        <a:buFont typeface="Arial" charset="0"/>
        <a:buBlip>
          <a:blip r:embed="rId14"/>
        </a:buBlip>
        <a:defRPr sz="2600">
          <a:solidFill>
            <a:schemeClr val="tx1"/>
          </a:solidFill>
          <a:latin typeface="+mn-lt"/>
        </a:defRPr>
      </a:lvl4pPr>
      <a:lvl5pPr marL="2239963" indent="-268288" algn="l" rtl="0" eaLnBrk="0" fontAlgn="base" hangingPunct="0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400">
          <a:solidFill>
            <a:schemeClr val="tx1"/>
          </a:solidFill>
          <a:latin typeface="+mn-lt"/>
        </a:defRPr>
      </a:lvl5pPr>
      <a:lvl6pPr marL="26971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400">
          <a:solidFill>
            <a:schemeClr val="tx1"/>
          </a:solidFill>
          <a:latin typeface="+mn-lt"/>
        </a:defRPr>
      </a:lvl6pPr>
      <a:lvl7pPr marL="31543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400">
          <a:solidFill>
            <a:schemeClr val="tx1"/>
          </a:solidFill>
          <a:latin typeface="+mn-lt"/>
        </a:defRPr>
      </a:lvl7pPr>
      <a:lvl8pPr marL="36115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400">
          <a:solidFill>
            <a:schemeClr val="tx1"/>
          </a:solidFill>
          <a:latin typeface="+mn-lt"/>
        </a:defRPr>
      </a:lvl8pPr>
      <a:lvl9pPr marL="4068763" indent="-268288" algn="l" rtl="0" fontAlgn="base">
        <a:spcBef>
          <a:spcPct val="20000"/>
        </a:spcBef>
        <a:spcAft>
          <a:spcPct val="0"/>
        </a:spcAft>
        <a:buClr>
          <a:srgbClr val="2AA3D8"/>
        </a:buClr>
        <a:buSzPct val="65000"/>
        <a:buFont typeface="Arial" charset="0"/>
        <a:buBlip>
          <a:blip r:embed="rId13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.tuwien.ac.at/courses/Seminar/index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mm@cg.tuwien.ac.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88913"/>
            <a:ext cx="8424862" cy="2303462"/>
          </a:xfrm>
        </p:spPr>
        <p:txBody>
          <a:bodyPr/>
          <a:lstStyle/>
          <a:p>
            <a:pPr eaLnBrk="1" hangingPunct="1"/>
            <a:r>
              <a:rPr lang="de-AT" sz="3500" smtClean="0"/>
              <a:t>186.162 Seminar (mit Bachelorarbeit) 186.175 Seminar aus Computergraphik</a:t>
            </a:r>
            <a:br>
              <a:rPr lang="de-AT" sz="3500" smtClean="0"/>
            </a:br>
            <a:r>
              <a:rPr lang="en-US" sz="3500" smtClean="0"/>
              <a:t>WS 2008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Organizers:</a:t>
            </a:r>
            <a:r>
              <a:rPr lang="en-US" sz="2400" smtClean="0"/>
              <a:t> Muddassir Malik, M. Eduard Gr</a:t>
            </a:r>
            <a:r>
              <a:rPr lang="de-AT" sz="2400" smtClean="0"/>
              <a:t>ö</a:t>
            </a:r>
            <a:r>
              <a:rPr lang="en-US" sz="2400" smtClean="0"/>
              <a:t>ller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Teaching staff: </a:t>
            </a:r>
            <a:r>
              <a:rPr lang="en-US" sz="2400" smtClean="0"/>
              <a:t>Erald Vuçini, Peter Rautek, Peter Kohlman, Martin Haidacher, Maurice Termeer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4652963"/>
            <a:ext cx="84248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Institute of Computer Graphics and Algorithms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Vienna University of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PACS - Picture Archiving and Communication Systems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Used for the entire medical process</a:t>
            </a:r>
          </a:p>
          <a:p>
            <a:r>
              <a:rPr lang="en-US" smtClean="0"/>
              <a:t>A number of tools for preprocessing the data</a:t>
            </a:r>
          </a:p>
          <a:p>
            <a:r>
              <a:rPr lang="en-US" smtClean="0"/>
              <a:t>Survey on functionality and comparison of PACS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Muhammad Muddassir Malik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61383-6F1E-4E15-8E36-9529A3C197E2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3" y="3033713"/>
            <a:ext cx="5446712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035300"/>
            <a:ext cx="54292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Plasma Rendering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Plasmas are ubiquitous in the Universe</a:t>
            </a:r>
          </a:p>
          <a:p>
            <a:r>
              <a:rPr lang="en-US" smtClean="0"/>
              <a:t>Neutron Collision, Aurora, Magnetic Field, Lighting, Solar Storms, Black Holes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53F3B-55EA-42C2-8259-A4FBC60B05E6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7575" y="2633663"/>
            <a:ext cx="4768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689225"/>
            <a:ext cx="64293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3429000"/>
            <a:ext cx="43910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63" y="2886075"/>
            <a:ext cx="4048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Scanning Technologies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Various options, different advantages</a:t>
            </a:r>
          </a:p>
          <a:p>
            <a:r>
              <a:rPr lang="en-US" smtClean="0"/>
              <a:t>CT, MRI, PET, Sonar, Time-of-flight 3D laser scanner, Lidar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7E8B1E-3A79-4370-B937-1FED8775EC0D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38500"/>
            <a:ext cx="31892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3232150"/>
            <a:ext cx="32575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100388"/>
            <a:ext cx="2000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494088"/>
            <a:ext cx="29051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522663"/>
            <a:ext cx="31432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75" y="3103563"/>
            <a:ext cx="65722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7638" y="2857500"/>
            <a:ext cx="37687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8388" y="2857500"/>
            <a:ext cx="44672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Tomorrow's Digital Photography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tech cameras available for low budget consumers</a:t>
            </a:r>
          </a:p>
          <a:p>
            <a:r>
              <a:rPr lang="en-US" smtClean="0"/>
              <a:t>New features for next generation cameras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A60BF5-7FC4-4252-B67D-C792823BAFF2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pic>
        <p:nvPicPr>
          <p:cNvPr id="6" name="Content Placeholder 5" descr="Topic1Fig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3382963"/>
            <a:ext cx="890746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pic1Fig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3467100"/>
            <a:ext cx="8923337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Tomorrow's Photoshop Effects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Photoshop</a:t>
            </a:r>
          </a:p>
          <a:p>
            <a:pPr lvl="1"/>
            <a:r>
              <a:rPr lang="en-US" smtClean="0"/>
              <a:t>Wide range of standard features</a:t>
            </a:r>
          </a:p>
          <a:p>
            <a:pPr lvl="1"/>
            <a:r>
              <a:rPr lang="en-US" smtClean="0"/>
              <a:t>More advanced features are being added</a:t>
            </a:r>
          </a:p>
          <a:p>
            <a:r>
              <a:rPr lang="en-US" smtClean="0"/>
              <a:t>Next generation effects for photoshop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1B5F47-7ECB-424C-BCF3-3F8BCD9C126B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  <p:pic>
        <p:nvPicPr>
          <p:cNvPr id="8" name="Picture 7" descr="Topic2Fig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3152775"/>
            <a:ext cx="70088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opic2Figur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" y="3784600"/>
            <a:ext cx="88963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 Rendering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Direct visualization of 3D scalar field</a:t>
            </a:r>
          </a:p>
          <a:p>
            <a:r>
              <a:rPr lang="en-US" smtClean="0"/>
              <a:t>Mapping intensity values to visual properties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233007-6D46-4151-8200-462AB7FFAC69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pic>
        <p:nvPicPr>
          <p:cNvPr id="17414" name="Picture 5" descr="head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143125"/>
            <a:ext cx="361315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image-ori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860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Multi-resolution Volume Rendering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Resolution exceeding displaying capability</a:t>
            </a:r>
          </a:p>
          <a:p>
            <a:r>
              <a:rPr lang="en-US" smtClean="0"/>
              <a:t>Non-Uniform representation required</a:t>
            </a:r>
          </a:p>
          <a:p>
            <a:r>
              <a:rPr lang="en-US" smtClean="0"/>
              <a:t>Multi-resolution rendering for Non-Uniform datasets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450DD1-7CC0-435F-A5F6-A41028AC8527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3500438"/>
            <a:ext cx="7458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928938" y="5267325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29250" y="5267325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858125" y="5195888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Volume Rendering of Unstructured Point-Sets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Unstructured volume data arises from</a:t>
            </a:r>
          </a:p>
          <a:p>
            <a:pPr lvl="1"/>
            <a:r>
              <a:rPr lang="en-US" smtClean="0"/>
              <a:t>structural dynamics, fluid mechanics , thermodynamics, shock physics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A261F-32AD-4E02-912E-C08340524A19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3286125"/>
            <a:ext cx="7162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920750" y="5165725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0738" y="5176838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11825" y="5168900"/>
            <a:ext cx="285750" cy="285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 Visualization on Mobile Devices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Limitations like:</a:t>
            </a:r>
          </a:p>
          <a:p>
            <a:pPr lvl="1"/>
            <a:r>
              <a:rPr lang="en-US" smtClean="0"/>
              <a:t>small screen space</a:t>
            </a:r>
          </a:p>
          <a:p>
            <a:pPr lvl="1"/>
            <a:r>
              <a:rPr lang="en-US" smtClean="0"/>
              <a:t>hardware restrictions</a:t>
            </a:r>
          </a:p>
          <a:p>
            <a:pPr lvl="1"/>
            <a:r>
              <a:rPr lang="en-US" smtClean="0"/>
              <a:t>available interaction methods.</a:t>
            </a:r>
          </a:p>
          <a:p>
            <a:r>
              <a:rPr lang="en-US" smtClean="0"/>
              <a:t>Evaluate the current state of the art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04370-9110-4DF7-9DFC-6DD559713867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pic>
        <p:nvPicPr>
          <p:cNvPr id="6" name="Picture 5" descr="mobil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3659188"/>
            <a:ext cx="5429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obil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8375" y="3617913"/>
            <a:ext cx="21320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49888"/>
          </a:xfrm>
        </p:spPr>
        <p:txBody>
          <a:bodyPr/>
          <a:lstStyle/>
          <a:p>
            <a:pPr>
              <a:buFont typeface="Arial" charset="0"/>
              <a:buNone/>
            </a:pPr>
            <a:endParaRPr lang="de-AT" smtClean="0"/>
          </a:p>
          <a:p>
            <a:pPr>
              <a:buFont typeface="Arial" charset="0"/>
              <a:buNone/>
            </a:pPr>
            <a:endParaRPr lang="de-AT" smtClean="0"/>
          </a:p>
          <a:p>
            <a:pPr>
              <a:buFont typeface="Arial" charset="0"/>
              <a:buNone/>
            </a:pPr>
            <a:endParaRPr lang="de-AT" smtClean="0"/>
          </a:p>
          <a:p>
            <a:pPr algn="ctr">
              <a:buFont typeface="Arial" charset="0"/>
              <a:buNone/>
            </a:pPr>
            <a:r>
              <a:rPr lang="de-AT" sz="6600" smtClean="0"/>
              <a:t>LaTeX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55941-3452-4463-B28F-A921EE5F505F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Muhammad Muddassir Malik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7D4F7C-A07D-4A69-ADB0-EE56237F3133}" type="slidenum">
              <a:rPr lang="de-AT" smtClean="0"/>
              <a:pPr>
                <a:defRPr/>
              </a:pPr>
              <a:t>1</a:t>
            </a:fld>
            <a:endParaRPr lang="de-AT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Seminar</a:t>
            </a:r>
            <a:endParaRPr lang="de-AT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Mission statement</a:t>
            </a:r>
            <a:br>
              <a:rPr lang="en-US" smtClean="0"/>
            </a:br>
            <a:r>
              <a:rPr lang="en-US" smtClean="0"/>
              <a:t>	</a:t>
            </a:r>
            <a:r>
              <a:rPr lang="en-US" i="1" smtClean="0"/>
              <a:t>"Write a scientific state of the art report"</a:t>
            </a:r>
          </a:p>
          <a:p>
            <a:pPr eaLnBrk="1" hangingPunct="1"/>
            <a:r>
              <a:rPr lang="en-US" smtClean="0"/>
              <a:t>Tasks</a:t>
            </a:r>
          </a:p>
          <a:p>
            <a:pPr lvl="1" eaLnBrk="1" hangingPunct="1"/>
            <a:r>
              <a:rPr lang="en-US" smtClean="0"/>
              <a:t>Literature list </a:t>
            </a:r>
          </a:p>
          <a:p>
            <a:pPr lvl="1" eaLnBrk="1" hangingPunct="1"/>
            <a:r>
              <a:rPr lang="en-US" smtClean="0"/>
              <a:t>Written report</a:t>
            </a:r>
            <a:endParaRPr lang="de-AT" smtClean="0"/>
          </a:p>
          <a:p>
            <a:pPr lvl="1" eaLnBrk="1" hangingPunct="1"/>
            <a:r>
              <a:rPr lang="de-AT" smtClean="0"/>
              <a:t>GMA lecture of Prof. Werner Purgathofer</a:t>
            </a:r>
          </a:p>
          <a:p>
            <a:pPr lvl="1" eaLnBrk="1" hangingPunct="1"/>
            <a:r>
              <a:rPr lang="de-AT" smtClean="0"/>
              <a:t>Talk</a:t>
            </a:r>
          </a:p>
          <a:p>
            <a:pPr lvl="1" eaLnBrk="1" hangingPunct="1"/>
            <a:r>
              <a:rPr lang="de-AT" smtClean="0"/>
              <a:t>Active discussion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9063" y="908050"/>
            <a:ext cx="8907462" cy="5449888"/>
          </a:xfrm>
        </p:spPr>
        <p:txBody>
          <a:bodyPr/>
          <a:lstStyle/>
          <a:p>
            <a:r>
              <a:rPr lang="de-AT" smtClean="0"/>
              <a:t>„Programming“ a text document</a:t>
            </a:r>
          </a:p>
          <a:p>
            <a:r>
              <a:rPr lang="de-AT" smtClean="0"/>
              <a:t>Similarities to HTML</a:t>
            </a:r>
          </a:p>
          <a:p>
            <a:r>
              <a:rPr lang="de-AT" smtClean="0"/>
              <a:t>No WYSIWYG</a:t>
            </a:r>
          </a:p>
          <a:p>
            <a:r>
              <a:rPr lang="de-AT" smtClean="0"/>
              <a:t>Most convenient to use a LaTeX distribution and a LaTeX IDE (integrated development environment)</a:t>
            </a:r>
          </a:p>
          <a:p>
            <a:endParaRPr lang="de-AT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019BCA-2ACC-44F2-8054-AFBCBD977A1D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First install a LaTeX Distribution</a:t>
            </a:r>
          </a:p>
          <a:p>
            <a:pPr lvl="1"/>
            <a:r>
              <a:rPr lang="de-AT" smtClean="0"/>
              <a:t>MiKTeX </a:t>
            </a:r>
          </a:p>
          <a:p>
            <a:pPr lvl="1"/>
            <a:endParaRPr lang="de-AT" smtClean="0"/>
          </a:p>
          <a:p>
            <a:r>
              <a:rPr lang="de-AT" smtClean="0"/>
              <a:t>Then a LaTeX IDE</a:t>
            </a:r>
          </a:p>
          <a:p>
            <a:pPr lvl="1"/>
            <a:r>
              <a:rPr lang="de-AT" smtClean="0"/>
              <a:t>TeXnicCenter</a:t>
            </a:r>
          </a:p>
          <a:p>
            <a:pPr lvl="1"/>
            <a:r>
              <a:rPr lang="de-AT" smtClean="0"/>
              <a:t>Texmaker</a:t>
            </a:r>
          </a:p>
          <a:p>
            <a:pPr lvl="1"/>
            <a:r>
              <a:rPr lang="de-AT" smtClean="0"/>
              <a:t>LEd</a:t>
            </a:r>
          </a:p>
          <a:p>
            <a:pPr lvl="1"/>
            <a:endParaRPr lang="de-AT" smtClean="0"/>
          </a:p>
          <a:p>
            <a:pPr lvl="1"/>
            <a:endParaRPr lang="de-AT" smtClean="0"/>
          </a:p>
          <a:p>
            <a:pPr lvl="1"/>
            <a:endParaRPr lang="de-AT" smtClean="0"/>
          </a:p>
          <a:p>
            <a:endParaRPr lang="de-AT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Muhammad Muddassir Malik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B50885-57D6-48E0-BBBA-D6101E91ECE5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MiKTeX</a:t>
            </a:r>
          </a:p>
          <a:p>
            <a:pPr lvl="1"/>
            <a:r>
              <a:rPr lang="de-AT" smtClean="0"/>
              <a:t>"Basic MiKTeX" Installer </a:t>
            </a:r>
          </a:p>
          <a:p>
            <a:pPr lvl="1"/>
            <a:r>
              <a:rPr lang="de-AT" smtClean="0"/>
              <a:t>Adds the MiKTeX \bin directory to the PATH</a:t>
            </a:r>
          </a:p>
          <a:p>
            <a:endParaRPr lang="de-AT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86899-B3A3-4085-882B-10D7AA052F38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AT" dirty="0" smtClean="0"/>
              <a:t>Extract the archive </a:t>
            </a:r>
            <a:r>
              <a:rPr lang="de-AT" i="1" dirty="0" smtClean="0"/>
              <a:t>acmsiggraph.zip</a:t>
            </a:r>
          </a:p>
          <a:p>
            <a:pPr>
              <a:defRPr/>
            </a:pPr>
            <a:r>
              <a:rPr lang="de-AT" dirty="0" smtClean="0"/>
              <a:t>Open a command line window</a:t>
            </a:r>
          </a:p>
          <a:p>
            <a:pPr lvl="1">
              <a:defRPr/>
            </a:pPr>
            <a:r>
              <a:rPr lang="de-AT" dirty="0" smtClean="0"/>
              <a:t>Go to the directory where </a:t>
            </a:r>
            <a:r>
              <a:rPr lang="de-AT" i="1" dirty="0" smtClean="0"/>
              <a:t>template.tex</a:t>
            </a:r>
            <a:r>
              <a:rPr lang="de-AT" dirty="0" smtClean="0"/>
              <a:t> is</a:t>
            </a:r>
          </a:p>
          <a:p>
            <a:pPr lvl="1">
              <a:defRPr/>
            </a:pPr>
            <a:r>
              <a:rPr lang="de-AT" dirty="0" smtClean="0"/>
              <a:t>On command line type: </a:t>
            </a:r>
            <a:r>
              <a:rPr lang="de-AT" i="1" dirty="0" smtClean="0"/>
              <a:t>epstopdf sample.eps</a:t>
            </a:r>
          </a:p>
          <a:p>
            <a:pPr>
              <a:defRPr/>
            </a:pPr>
            <a:r>
              <a:rPr lang="de-AT" dirty="0" smtClean="0"/>
              <a:t>In LaTeX IDE open </a:t>
            </a:r>
            <a:r>
              <a:rPr lang="de-AT" i="1" dirty="0" smtClean="0"/>
              <a:t>template.tex</a:t>
            </a:r>
          </a:p>
          <a:p>
            <a:pPr lvl="1">
              <a:defRPr/>
            </a:pPr>
            <a:r>
              <a:rPr lang="de-AT" dirty="0" smtClean="0"/>
              <a:t>Change all </a:t>
            </a:r>
            <a:r>
              <a:rPr lang="de-AT" i="1" dirty="0" smtClean="0"/>
              <a:t>sample.eps</a:t>
            </a:r>
            <a:r>
              <a:rPr lang="de-AT" dirty="0" smtClean="0"/>
              <a:t> to </a:t>
            </a:r>
            <a:r>
              <a:rPr lang="de-AT" i="1" dirty="0" smtClean="0"/>
              <a:t>sample.pdf</a:t>
            </a:r>
          </a:p>
          <a:p>
            <a:pPr lvl="1">
              <a:defRPr/>
            </a:pPr>
            <a:r>
              <a:rPr lang="de-AT" dirty="0" smtClean="0"/>
              <a:t>Produce PDF document</a:t>
            </a:r>
          </a:p>
          <a:p>
            <a:pPr>
              <a:defRPr/>
            </a:pPr>
            <a:r>
              <a:rPr lang="de-AT" dirty="0" smtClean="0"/>
              <a:t>In TeXnicCenter open </a:t>
            </a:r>
            <a:r>
              <a:rPr lang="de-AT" i="1" dirty="0" smtClean="0"/>
              <a:t>template.tex</a:t>
            </a:r>
          </a:p>
          <a:p>
            <a:pPr lvl="1">
              <a:defRPr/>
            </a:pPr>
            <a:r>
              <a:rPr lang="de-AT" dirty="0" smtClean="0"/>
              <a:t>Select LaTeX=&gt;PS </a:t>
            </a:r>
            <a:r>
              <a:rPr lang="de-AT" i="1" dirty="0" smtClean="0"/>
              <a:t>output profile</a:t>
            </a:r>
          </a:p>
          <a:p>
            <a:pPr lvl="1">
              <a:defRPr/>
            </a:pPr>
            <a:r>
              <a:rPr lang="de-AT" dirty="0" smtClean="0"/>
              <a:t>Produce a PS document</a:t>
            </a:r>
          </a:p>
          <a:p>
            <a:pPr lvl="1">
              <a:defRPr/>
            </a:pPr>
            <a:r>
              <a:rPr lang="de-AT" dirty="0" smtClean="0"/>
              <a:t>Convert PS to PDF using Adobe Distiller</a:t>
            </a:r>
          </a:p>
          <a:p>
            <a:pPr lvl="1">
              <a:buFont typeface="Arial" charset="0"/>
              <a:buNone/>
              <a:defRPr/>
            </a:pPr>
            <a:endParaRPr lang="de-AT" dirty="0" smtClean="0"/>
          </a:p>
          <a:p>
            <a:pPr>
              <a:defRPr/>
            </a:pPr>
            <a:endParaRPr lang="de-AT" i="1" dirty="0" smtClean="0"/>
          </a:p>
          <a:p>
            <a:pPr>
              <a:defRPr/>
            </a:pP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Muhammad Muddassir Malik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422FAF-B4E2-4F13-A069-DE491D751AA7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 very short introduction to LaTeX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mtClean="0"/>
              <a:t>Work with 2 files:</a:t>
            </a:r>
          </a:p>
          <a:p>
            <a:pPr lvl="1"/>
            <a:r>
              <a:rPr lang="de-AT" smtClean="0"/>
              <a:t>A </a:t>
            </a:r>
            <a:r>
              <a:rPr lang="de-AT" i="1" smtClean="0"/>
              <a:t>.tex </a:t>
            </a:r>
            <a:r>
              <a:rPr lang="de-AT" smtClean="0"/>
              <a:t>file for the text</a:t>
            </a:r>
          </a:p>
          <a:p>
            <a:pPr lvl="1"/>
            <a:r>
              <a:rPr lang="de-AT" smtClean="0"/>
              <a:t>A </a:t>
            </a:r>
            <a:r>
              <a:rPr lang="de-AT" i="1" smtClean="0"/>
              <a:t>.bib </a:t>
            </a:r>
            <a:r>
              <a:rPr lang="de-AT" smtClean="0"/>
              <a:t>file for the bibliography which is used by the citations command \cite</a:t>
            </a:r>
          </a:p>
          <a:p>
            <a:endParaRPr lang="de-AT" i="1" smtClean="0"/>
          </a:p>
          <a:p>
            <a:endParaRPr lang="de-AT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66B8CC-3B88-4B9C-90EB-94C48A0F1920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F790F-F83E-4777-83C1-DB1C71731264}" type="slidenum">
              <a:rPr lang="de-AT" smtClean="0"/>
              <a:pPr>
                <a:defRPr/>
              </a:pPr>
              <a:t>24</a:t>
            </a:fld>
            <a:endParaRPr lang="de-AT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Seminar</a:t>
            </a:r>
            <a:endParaRPr lang="de-AT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z="1600" dirty="0" smtClean="0"/>
          </a:p>
          <a:p>
            <a:pPr algn="ctr" eaLnBrk="1" hangingPunct="1">
              <a:buFont typeface="Arial" charset="0"/>
              <a:buNone/>
            </a:pPr>
            <a:endParaRPr lang="en-US" sz="1600" dirty="0" smtClean="0"/>
          </a:p>
          <a:p>
            <a:pPr algn="ctr" eaLnBrk="1" hangingPunct="1">
              <a:buFont typeface="Arial" charset="0"/>
              <a:buNone/>
            </a:pPr>
            <a:endParaRPr lang="en-US" sz="1600" dirty="0" smtClean="0"/>
          </a:p>
          <a:p>
            <a:pPr algn="ctr" eaLnBrk="1" hangingPunct="1">
              <a:buFont typeface="Arial" charset="0"/>
              <a:buNone/>
            </a:pPr>
            <a:endParaRPr lang="en-US" sz="1600" dirty="0" smtClean="0"/>
          </a:p>
          <a:p>
            <a:pPr algn="ctr" eaLnBrk="1" hangingPunct="1">
              <a:buFont typeface="Arial" charset="0"/>
              <a:buNone/>
            </a:pPr>
            <a:endParaRPr lang="en-US" sz="16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6600" dirty="0" smtClean="0"/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3600" dirty="0" smtClean="0"/>
          </a:p>
          <a:p>
            <a:pPr algn="ctr" eaLnBrk="1" hangingPunct="1">
              <a:buFont typeface="Arial" charset="0"/>
              <a:buNone/>
            </a:pPr>
            <a:endParaRPr lang="en-US" sz="36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www.cg.tuwien.ac.at/courses/Seminar/index.html</a:t>
            </a:r>
            <a:endParaRPr lang="en-US" sz="2800" dirty="0" smtClean="0"/>
          </a:p>
          <a:p>
            <a:pPr algn="ctr" eaLnBrk="1" hangingPunct="1">
              <a:buFont typeface="Arial" charset="0"/>
              <a:buNone/>
            </a:pPr>
            <a:r>
              <a:rPr lang="en-US" sz="2800" b="1" dirty="0" smtClean="0">
                <a:hlinkClick r:id="rId4"/>
              </a:rPr>
              <a:t>mmm@cg.tuwien.ac.at</a:t>
            </a:r>
            <a:endParaRPr lang="en-US" sz="2800" b="1" dirty="0" smtClean="0"/>
          </a:p>
          <a:p>
            <a:pPr algn="ctr" eaLnBrk="1" hangingPunct="1">
              <a:buFont typeface="Arial" charset="0"/>
              <a:buNone/>
            </a:pPr>
            <a:endParaRPr lang="en-US" sz="6000" b="1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F4B0A-27FA-4E1A-8151-B14147BBFF8D}" type="slidenum">
              <a:rPr lang="de-AT" smtClean="0"/>
              <a:pPr>
                <a:defRPr/>
              </a:pPr>
              <a:t>2</a:t>
            </a:fld>
            <a:endParaRPr lang="de-AT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Written Reports</a:t>
            </a:r>
            <a:endParaRPr lang="de-AT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AT" smtClean="0"/>
              <a:t>8 (186.175) or 15 (186.162) pages per student</a:t>
            </a:r>
          </a:p>
          <a:p>
            <a:pPr eaLnBrk="1" hangingPunct="1"/>
            <a:r>
              <a:rPr lang="de-AT" smtClean="0"/>
              <a:t>Preferably in English</a:t>
            </a:r>
          </a:p>
          <a:p>
            <a:pPr eaLnBrk="1" hangingPunct="1"/>
            <a:r>
              <a:rPr lang="en-US" smtClean="0"/>
              <a:t>Format reports in the style of a scientific paper</a:t>
            </a:r>
          </a:p>
          <a:p>
            <a:pPr lvl="1" eaLnBrk="1" hangingPunct="1"/>
            <a:r>
              <a:rPr lang="en-US" smtClean="0"/>
              <a:t>Use LaTeX</a:t>
            </a:r>
          </a:p>
          <a:p>
            <a:pPr eaLnBrk="1" hangingPunct="1"/>
            <a:r>
              <a:rPr lang="en-US" smtClean="0"/>
              <a:t>Some reports from the previous year available</a:t>
            </a:r>
          </a:p>
          <a:p>
            <a:pPr eaLnBrk="1" hangingPunct="1"/>
            <a:r>
              <a:rPr lang="en-US" smtClean="0"/>
              <a:t>Students can work in groups of two</a:t>
            </a:r>
          </a:p>
          <a:p>
            <a:pPr eaLnBrk="1" hangingPunct="1"/>
            <a:endParaRPr lang="en-US" smtClean="0"/>
          </a:p>
          <a:p>
            <a:pPr eaLnBrk="1" hangingPunct="1"/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926D8F-CCF5-4C14-A48B-E38CA3C85B8B}" type="slidenum">
              <a:rPr lang="de-AT" smtClean="0"/>
              <a:pPr>
                <a:defRPr/>
              </a:pPr>
              <a:t>3</a:t>
            </a:fld>
            <a:endParaRPr lang="de-AT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Talk</a:t>
            </a:r>
            <a:endParaRPr lang="de-AT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Institute’s PowerPoint template for presentations</a:t>
            </a:r>
          </a:p>
          <a:p>
            <a:pPr eaLnBrk="1" hangingPunct="1"/>
            <a:r>
              <a:rPr lang="en-US" smtClean="0"/>
              <a:t>20 + 5 minutes talk</a:t>
            </a:r>
          </a:p>
          <a:p>
            <a:pPr eaLnBrk="1" hangingPunct="1"/>
            <a:r>
              <a:rPr lang="en-US" smtClean="0"/>
              <a:t>In English</a:t>
            </a:r>
          </a:p>
          <a:p>
            <a:pPr eaLnBrk="1" hangingPunct="1"/>
            <a:r>
              <a:rPr lang="en-US" smtClean="0"/>
              <a:t>Active discussion participation is mandatory and will be graded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9EE113-B269-481F-BEE6-AFFA54041163}" type="slidenum">
              <a:rPr lang="de-AT" smtClean="0"/>
              <a:pPr>
                <a:defRPr/>
              </a:pPr>
              <a:t>4</a:t>
            </a:fld>
            <a:endParaRPr lang="de-AT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Dates</a:t>
            </a:r>
            <a:endParaRPr lang="de-AT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List of literature due on: </a:t>
            </a:r>
          </a:p>
          <a:p>
            <a:pPr lvl="1" eaLnBrk="1" hangingPunct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October, 2008</a:t>
            </a:r>
          </a:p>
          <a:p>
            <a:pPr eaLnBrk="1" hangingPunct="1"/>
            <a:r>
              <a:rPr lang="en-US" dirty="0" err="1" smtClean="0"/>
              <a:t>GMA</a:t>
            </a:r>
            <a:r>
              <a:rPr lang="en-US" dirty="0" smtClean="0"/>
              <a:t> lecture on:</a:t>
            </a:r>
          </a:p>
          <a:p>
            <a:pPr lvl="1" eaLnBrk="1" hangingPunct="1"/>
            <a:r>
              <a:rPr lang="en-US" dirty="0" smtClean="0"/>
              <a:t>24th Nov, 2008. 17:00 – 18:30, </a:t>
            </a:r>
            <a:r>
              <a:rPr lang="en-US" dirty="0" err="1" smtClean="0"/>
              <a:t>FH</a:t>
            </a:r>
            <a:r>
              <a:rPr lang="en-US" dirty="0" smtClean="0"/>
              <a:t> H</a:t>
            </a:r>
            <a:r>
              <a:rPr lang="de-AT" dirty="0" smtClean="0"/>
              <a:t>ö</a:t>
            </a:r>
            <a:r>
              <a:rPr lang="en-US" dirty="0" err="1" smtClean="0"/>
              <a:t>rsaal</a:t>
            </a:r>
            <a:r>
              <a:rPr lang="en-US" dirty="0" smtClean="0"/>
              <a:t> 6</a:t>
            </a:r>
          </a:p>
          <a:p>
            <a:pPr eaLnBrk="1" hangingPunct="1"/>
            <a:r>
              <a:rPr lang="en-US" dirty="0" smtClean="0"/>
              <a:t>Written reports due on:</a:t>
            </a:r>
          </a:p>
          <a:p>
            <a:pPr lvl="1" eaLnBrk="1" hangingPunct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December, 2008</a:t>
            </a:r>
          </a:p>
          <a:p>
            <a:pPr eaLnBrk="1" hangingPunct="1"/>
            <a:r>
              <a:rPr lang="en-US" dirty="0" smtClean="0"/>
              <a:t>Presentations on:</a:t>
            </a:r>
          </a:p>
          <a:p>
            <a:pPr lvl="1" eaLnBrk="1" hangingPunct="1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December, 2008 from 9:00 to 18:00 in the Seminar room of </a:t>
            </a:r>
            <a:r>
              <a:rPr lang="en-US" dirty="0" err="1" smtClean="0"/>
              <a:t>ICGA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Muhammad Muddassir Malik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CEA97-CC2C-4BA0-A8A7-1DADCFB1ACD0}" type="slidenum">
              <a:rPr lang="de-AT" smtClean="0"/>
              <a:pPr>
                <a:defRPr/>
              </a:pPr>
              <a:t>5</a:t>
            </a:fld>
            <a:endParaRPr lang="de-AT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  <a:endParaRPr lang="de-AT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3D Programming for Everyone</a:t>
            </a:r>
          </a:p>
          <a:p>
            <a:r>
              <a:rPr lang="en-US" sz="2400" dirty="0" smtClean="0"/>
              <a:t>Compressed Sensing</a:t>
            </a:r>
          </a:p>
          <a:p>
            <a:r>
              <a:rPr lang="en-US" sz="2400" dirty="0" smtClean="0"/>
              <a:t>Evaluation of Open Source Software for Medical Visualization</a:t>
            </a:r>
          </a:p>
          <a:p>
            <a:r>
              <a:rPr lang="en-US" sz="2400" dirty="0" smtClean="0"/>
              <a:t>PACS-Picture Archiving and Communication System</a:t>
            </a:r>
          </a:p>
          <a:p>
            <a:r>
              <a:rPr lang="en-US" sz="2400" dirty="0" smtClean="0"/>
              <a:t>Plasma Rendering</a:t>
            </a:r>
          </a:p>
          <a:p>
            <a:r>
              <a:rPr lang="en-US" sz="2400" dirty="0" smtClean="0"/>
              <a:t>Scanning Technologies</a:t>
            </a:r>
          </a:p>
          <a:p>
            <a:r>
              <a:rPr lang="en-US" sz="2400" dirty="0" smtClean="0"/>
              <a:t>Tomorrow's Digital Photography</a:t>
            </a:r>
          </a:p>
          <a:p>
            <a:r>
              <a:rPr lang="en-US" sz="2400" dirty="0" smtClean="0"/>
              <a:t>Tomorrow's Photoshop Effects</a:t>
            </a:r>
          </a:p>
          <a:p>
            <a:r>
              <a:rPr lang="en-US" sz="2400" dirty="0" smtClean="0"/>
              <a:t>Volume Rendering</a:t>
            </a:r>
          </a:p>
          <a:p>
            <a:r>
              <a:rPr lang="en-US" sz="2400" dirty="0" smtClean="0"/>
              <a:t>Multi-resolution Volume Rendering</a:t>
            </a:r>
          </a:p>
          <a:p>
            <a:r>
              <a:rPr lang="en-US" sz="2400" dirty="0" smtClean="0"/>
              <a:t>Volume Rendering of Unstructured Point Sets</a:t>
            </a:r>
          </a:p>
          <a:p>
            <a:r>
              <a:rPr lang="en-US" sz="2400" dirty="0" smtClean="0"/>
              <a:t>Volume Visualization on Mobile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Muhammad Muddassir Malik</a:t>
            </a:r>
            <a:endParaRPr lang="de-AT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6BEE2-0363-40BF-BF66-7F292D03BC1A}" type="slidenum">
              <a:rPr lang="de-AT" smtClean="0"/>
              <a:pPr>
                <a:defRPr/>
              </a:pPr>
              <a:t>6</a:t>
            </a:fld>
            <a:endParaRPr lang="de-AT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3D Programming for Everyone	</a:t>
            </a:r>
            <a:endParaRPr lang="de-AT" smtClean="0"/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500"/>
            <a:ext cx="4384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2857500"/>
            <a:ext cx="4524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6975" y="2205038"/>
            <a:ext cx="60340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Alice</a:t>
            </a:r>
          </a:p>
          <a:p>
            <a:pPr eaLnBrk="1" hangingPunct="1"/>
            <a:r>
              <a:rPr lang="de-DE" smtClean="0"/>
              <a:t>3D Gamemaker, DarkBASIC Professional</a:t>
            </a:r>
          </a:p>
          <a:p>
            <a:pPr eaLnBrk="1" hangingPunct="1"/>
            <a:r>
              <a:rPr lang="de-DE" smtClean="0"/>
              <a:t>3D Rad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Role of transform coding in data acquisition</a:t>
            </a:r>
          </a:p>
          <a:p>
            <a:pPr>
              <a:defRPr/>
            </a:pPr>
            <a:r>
              <a:rPr lang="en-US" dirty="0" smtClean="0"/>
              <a:t>condenses the signal directly into a compressed representation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Skips the stage of taking samples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Muhammad Muddassir Malik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D57059-E6BF-462E-B12A-B59D77AB68A6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63" y="3409950"/>
            <a:ext cx="8286751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-571500" y="3214688"/>
            <a:ext cx="1500188" cy="714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43563" y="3143250"/>
            <a:ext cx="1500187" cy="714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Evaluation of Open Source Software for Medical Visualization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Commercial and open source software</a:t>
            </a:r>
          </a:p>
          <a:p>
            <a:r>
              <a:rPr lang="en-US" smtClean="0"/>
              <a:t>Evaluating visualization and interaction capabilities, as well as extensibility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Muhammad Muddassir Malik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401A24-6278-44B8-A589-B2FBE7E64159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pic>
        <p:nvPicPr>
          <p:cNvPr id="6" name="Picture 5" descr="opensourc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32063"/>
            <a:ext cx="45720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pensourc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544763"/>
            <a:ext cx="50466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pensourc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555875"/>
            <a:ext cx="55721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1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2AA3D8"/>
      </a:accent1>
      <a:accent2>
        <a:srgbClr val="C32D9B"/>
      </a:accent2>
      <a:accent3>
        <a:srgbClr val="FFFFFF"/>
      </a:accent3>
      <a:accent4>
        <a:srgbClr val="000000"/>
      </a:accent4>
      <a:accent5>
        <a:srgbClr val="ACCEE9"/>
      </a:accent5>
      <a:accent6>
        <a:srgbClr val="B0288C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AA3D8"/>
        </a:accent1>
        <a:accent2>
          <a:srgbClr val="C32D9B"/>
        </a:accent2>
        <a:accent3>
          <a:srgbClr val="FFFFFF"/>
        </a:accent3>
        <a:accent4>
          <a:srgbClr val="000000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2AA3D8"/>
        </a:accent1>
        <a:accent2>
          <a:srgbClr val="C32D9B"/>
        </a:accent2>
        <a:accent3>
          <a:srgbClr val="AAAAAA"/>
        </a:accent3>
        <a:accent4>
          <a:srgbClr val="DADADA"/>
        </a:accent4>
        <a:accent5>
          <a:srgbClr val="ACCEE9"/>
        </a:accent5>
        <a:accent6>
          <a:srgbClr val="B0288C"/>
        </a:accent6>
        <a:hlink>
          <a:srgbClr val="FF0000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774</Words>
  <Application>Microsoft Office PowerPoint</Application>
  <PresentationFormat>On-screen Show (4:3)</PresentationFormat>
  <Paragraphs>220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Blends</vt:lpstr>
      <vt:lpstr>186.162 Seminar (mit Bachelorarbeit) 186.175 Seminar aus Computergraphik WS 2008</vt:lpstr>
      <vt:lpstr>Seminar</vt:lpstr>
      <vt:lpstr>Written Reports</vt:lpstr>
      <vt:lpstr>Talk</vt:lpstr>
      <vt:lpstr>Important Dates</vt:lpstr>
      <vt:lpstr>Topics</vt:lpstr>
      <vt:lpstr>3D Programming for Everyone </vt:lpstr>
      <vt:lpstr>Compressed Sensing</vt:lpstr>
      <vt:lpstr>Evaluation of Open Source Software for Medical Visualization</vt:lpstr>
      <vt:lpstr>PACS - Picture Archiving and Communication Systems</vt:lpstr>
      <vt:lpstr>Plasma Rendering</vt:lpstr>
      <vt:lpstr>Scanning Technologies </vt:lpstr>
      <vt:lpstr>Tomorrow's Digital Photography </vt:lpstr>
      <vt:lpstr>Tomorrow's Photoshop Effects </vt:lpstr>
      <vt:lpstr>Volume Rendering</vt:lpstr>
      <vt:lpstr>Multi-resolution Volume Rendering</vt:lpstr>
      <vt:lpstr>Volume Rendering of Unstructured Point-Sets </vt:lpstr>
      <vt:lpstr>Volume Visualization on Mobile Devices</vt:lpstr>
      <vt:lpstr>A very short introduction to LaTeX</vt:lpstr>
      <vt:lpstr>A very short introduction to LaTeX</vt:lpstr>
      <vt:lpstr>A very short introduction to LaTeX</vt:lpstr>
      <vt:lpstr>A very short introduction to LaTeX</vt:lpstr>
      <vt:lpstr>A very short introduction to LaTeX</vt:lpstr>
      <vt:lpstr>A very short introduction to LaTeX</vt:lpstr>
      <vt:lpstr>Seminar</vt:lpstr>
    </vt:vector>
  </TitlesOfParts>
  <Company>Insitute of Computer Graphics and Algorithms, Vienna University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Insitute of Computer Graphics and Algorithms, Vienna University of Technology</dc:title>
  <dc:subject>Insitute of Computer Graphics and Algorithms, Vienna University of Technology</dc:subject>
  <dc:creator>Insitute of Computer Graphics and Algorithms, Vienna University of Technology</dc:creator>
  <cp:lastModifiedBy>mmm</cp:lastModifiedBy>
  <cp:revision>519</cp:revision>
  <dcterms:created xsi:type="dcterms:W3CDTF">2005-04-26T07:59:18Z</dcterms:created>
  <dcterms:modified xsi:type="dcterms:W3CDTF">2008-10-06T13:42:49Z</dcterms:modified>
</cp:coreProperties>
</file>